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9.xml" ContentType="application/vnd.openxmlformats-officedocument.drawingml.chartshapes+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1.xml" ContentType="application/vnd.openxmlformats-officedocument.drawingml.chartshapes+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2.xml" ContentType="application/vnd.openxmlformats-officedocument.drawingml.chartshapes+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3.xml" ContentType="application/vnd.openxmlformats-officedocument.drawingml.chartshapes+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4.xml" ContentType="application/vnd.openxmlformats-officedocument.drawingml.chartshapes+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5.xml" ContentType="application/vnd.openxmlformats-officedocument.drawingml.chartshapes+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6.xml" ContentType="application/vnd.openxmlformats-officedocument.drawingml.chartshapes+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7.xml" ContentType="application/vnd.openxmlformats-officedocument.drawingml.chartshapes+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8.xml" ContentType="application/vnd.openxmlformats-officedocument.drawingml.chartshapes+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9.xml" ContentType="application/vnd.openxmlformats-officedocument.drawingml.chartshapes+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20.xml" ContentType="application/vnd.openxmlformats-officedocument.drawingml.chartshapes+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21.xml" ContentType="application/vnd.openxmlformats-officedocument.drawingml.chartshapes+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22.xml" ContentType="application/vnd.openxmlformats-officedocument.drawingml.chartshapes+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23.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77" r:id="rId5"/>
    <p:sldMasterId id="2147483692" r:id="rId6"/>
  </p:sldMasterIdLst>
  <p:notesMasterIdLst>
    <p:notesMasterId r:id="rId46"/>
  </p:notesMasterIdLst>
  <p:sldIdLst>
    <p:sldId id="257" r:id="rId7"/>
    <p:sldId id="260" r:id="rId8"/>
    <p:sldId id="261" r:id="rId9"/>
    <p:sldId id="287" r:id="rId10"/>
    <p:sldId id="262" r:id="rId11"/>
    <p:sldId id="1089" r:id="rId12"/>
    <p:sldId id="1105" r:id="rId13"/>
    <p:sldId id="802" r:id="rId14"/>
    <p:sldId id="1091" r:id="rId15"/>
    <p:sldId id="1092" r:id="rId16"/>
    <p:sldId id="1093" r:id="rId17"/>
    <p:sldId id="1094" r:id="rId18"/>
    <p:sldId id="1095" r:id="rId19"/>
    <p:sldId id="1096" r:id="rId20"/>
    <p:sldId id="1097" r:id="rId21"/>
    <p:sldId id="1098" r:id="rId22"/>
    <p:sldId id="1099" r:id="rId23"/>
    <p:sldId id="1100" r:id="rId24"/>
    <p:sldId id="1106" r:id="rId25"/>
    <p:sldId id="1107" r:id="rId26"/>
    <p:sldId id="1090" r:id="rId27"/>
    <p:sldId id="1108" r:id="rId28"/>
    <p:sldId id="1109" r:id="rId29"/>
    <p:sldId id="1110" r:id="rId30"/>
    <p:sldId id="1111" r:id="rId31"/>
    <p:sldId id="1112" r:id="rId32"/>
    <p:sldId id="1113" r:id="rId33"/>
    <p:sldId id="1114" r:id="rId34"/>
    <p:sldId id="1115" r:id="rId35"/>
    <p:sldId id="1116" r:id="rId36"/>
    <p:sldId id="1117" r:id="rId37"/>
    <p:sldId id="1118" r:id="rId38"/>
    <p:sldId id="276" r:id="rId39"/>
    <p:sldId id="277" r:id="rId40"/>
    <p:sldId id="278" r:id="rId41"/>
    <p:sldId id="1101" r:id="rId42"/>
    <p:sldId id="1102" r:id="rId43"/>
    <p:sldId id="1103" r:id="rId44"/>
    <p:sldId id="110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146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60658945982818"/>
          <c:y val="2.2170665242157783E-2"/>
          <c:w val="0.69722133837778721"/>
          <c:h val="0.87806134116813261"/>
        </c:manualLayout>
      </c:layout>
      <c:barChart>
        <c:barDir val="bar"/>
        <c:grouping val="stacked"/>
        <c:varyColors val="0"/>
        <c:ser>
          <c:idx val="0"/>
          <c:order val="0"/>
          <c:tx>
            <c:strRef>
              <c:f>Sheet1!$A$3</c:f>
              <c:strCache>
                <c:ptCount val="1"/>
                <c:pt idx="0">
                  <c:v>18-34</c:v>
                </c:pt>
              </c:strCache>
            </c:strRef>
          </c:tx>
          <c:invertIfNegative val="0"/>
          <c:dLbls>
            <c:dLbl>
              <c:idx val="0"/>
              <c:tx>
                <c:rich>
                  <a:bodyPr/>
                  <a:lstStyle/>
                  <a:p>
                    <a:pPr>
                      <a:defRPr sz="1200"/>
                    </a:pPr>
                    <a:r>
                      <a:rPr lang="en-US" dirty="0"/>
                      <a:t>4%</a:t>
                    </a:r>
                  </a:p>
                </c:rich>
              </c:tx>
              <c:sp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1F7-43B0-AC95-9D5542257854}"/>
                </c:ext>
              </c:extLst>
            </c:dLbl>
            <c:spPr>
              <a:noFill/>
              <a:ln>
                <a:noFill/>
              </a:ln>
              <a:effectLst/>
            </c:spPr>
            <c:txPr>
              <a:bodyPr/>
              <a:lstStyle/>
              <a:p>
                <a:pPr>
                  <a:defRPr sz="14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Sheet1!$B$3</c:f>
              <c:numCache>
                <c:formatCode>0%</c:formatCode>
                <c:ptCount val="1"/>
                <c:pt idx="0">
                  <c:v>0.2</c:v>
                </c:pt>
              </c:numCache>
            </c:numRef>
          </c:val>
          <c:extLst>
            <c:ext xmlns:c16="http://schemas.microsoft.com/office/drawing/2014/chart" uri="{C3380CC4-5D6E-409C-BE32-E72D297353CC}">
              <c16:uniqueId val="{00000001-B1F7-43B0-AC95-9D5542257854}"/>
            </c:ext>
          </c:extLst>
        </c:ser>
        <c:ser>
          <c:idx val="1"/>
          <c:order val="1"/>
          <c:tx>
            <c:strRef>
              <c:f>Sheet1!$A$4</c:f>
              <c:strCache>
                <c:ptCount val="1"/>
                <c:pt idx="0">
                  <c:v>35-44</c:v>
                </c:pt>
              </c:strCache>
            </c:strRef>
          </c:tx>
          <c:invertIfNegative val="0"/>
          <c:dLbls>
            <c:dLbl>
              <c:idx val="0"/>
              <c:layout>
                <c:manualLayout>
                  <c:x val="0"/>
                  <c:y val="0"/>
                </c:manualLayout>
              </c:layout>
              <c:tx>
                <c:rich>
                  <a:bodyPr/>
                  <a:lstStyle/>
                  <a:p>
                    <a:r>
                      <a:rPr lang="en-US" dirty="0"/>
                      <a:t>37%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Sheet1!$B$4</c:f>
              <c:numCache>
                <c:formatCode>0%</c:formatCode>
                <c:ptCount val="1"/>
                <c:pt idx="0">
                  <c:v>0.2</c:v>
                </c:pt>
              </c:numCache>
            </c:numRef>
          </c:val>
          <c:extLst>
            <c:ext xmlns:c16="http://schemas.microsoft.com/office/drawing/2014/chart" uri="{C3380CC4-5D6E-409C-BE32-E72D297353CC}">
              <c16:uniqueId val="{00000003-B1F7-43B0-AC95-9D5542257854}"/>
            </c:ext>
          </c:extLst>
        </c:ser>
        <c:ser>
          <c:idx val="2"/>
          <c:order val="2"/>
          <c:tx>
            <c:strRef>
              <c:f>Sheet1!$A$5</c:f>
              <c:strCache>
                <c:ptCount val="1"/>
                <c:pt idx="0">
                  <c:v>45-54</c:v>
                </c:pt>
              </c:strCache>
            </c:strRef>
          </c:tx>
          <c:invertIfNegative val="0"/>
          <c:dLbls>
            <c:dLbl>
              <c:idx val="0"/>
              <c:tx>
                <c:rich>
                  <a:bodyPr/>
                  <a:lstStyle/>
                  <a:p>
                    <a:r>
                      <a:rPr lang="en-US" dirty="0"/>
                      <a:t>25%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Sheet1!$B$5</c:f>
              <c:numCache>
                <c:formatCode>0%</c:formatCode>
                <c:ptCount val="1"/>
                <c:pt idx="0">
                  <c:v>0.2</c:v>
                </c:pt>
              </c:numCache>
            </c:numRef>
          </c:val>
          <c:extLst>
            <c:ext xmlns:c16="http://schemas.microsoft.com/office/drawing/2014/chart" uri="{C3380CC4-5D6E-409C-BE32-E72D297353CC}">
              <c16:uniqueId val="{00000005-B1F7-43B0-AC95-9D5542257854}"/>
            </c:ext>
          </c:extLst>
        </c:ser>
        <c:ser>
          <c:idx val="3"/>
          <c:order val="3"/>
          <c:tx>
            <c:strRef>
              <c:f>Sheet1!$A$6</c:f>
              <c:strCache>
                <c:ptCount val="1"/>
                <c:pt idx="0">
                  <c:v>55-64</c:v>
                </c:pt>
              </c:strCache>
            </c:strRef>
          </c:tx>
          <c:invertIfNegative val="0"/>
          <c:dLbls>
            <c:dLbl>
              <c:idx val="0"/>
              <c:tx>
                <c:rich>
                  <a:bodyPr/>
                  <a:lstStyle/>
                  <a:p>
                    <a:r>
                      <a:rPr lang="en-US" dirty="0"/>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Sheet1!$B$6</c:f>
              <c:numCache>
                <c:formatCode>0%</c:formatCode>
                <c:ptCount val="1"/>
                <c:pt idx="0">
                  <c:v>0.2</c:v>
                </c:pt>
              </c:numCache>
            </c:numRef>
          </c:val>
          <c:extLst>
            <c:ext xmlns:c16="http://schemas.microsoft.com/office/drawing/2014/chart" uri="{C3380CC4-5D6E-409C-BE32-E72D297353CC}">
              <c16:uniqueId val="{00000007-B1F7-43B0-AC95-9D5542257854}"/>
            </c:ext>
          </c:extLst>
        </c:ser>
        <c:ser>
          <c:idx val="4"/>
          <c:order val="4"/>
          <c:tx>
            <c:strRef>
              <c:f>Sheet1!$A$7</c:f>
              <c:strCache>
                <c:ptCount val="1"/>
                <c:pt idx="0">
                  <c:v>65+</c:v>
                </c:pt>
              </c:strCache>
            </c:strRef>
          </c:tx>
          <c:invertIfNegative val="0"/>
          <c:dLbls>
            <c:dLbl>
              <c:idx val="0"/>
              <c:tx>
                <c:rich>
                  <a:bodyPr/>
                  <a:lstStyle/>
                  <a:p>
                    <a:r>
                      <a:rPr lang="en-US" dirty="0"/>
                      <a:t>11%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Sheet1!$B$7</c:f>
              <c:numCache>
                <c:formatCode>0%</c:formatCode>
                <c:ptCount val="1"/>
                <c:pt idx="0">
                  <c:v>0.2</c:v>
                </c:pt>
              </c:numCache>
            </c:numRef>
          </c:val>
          <c:extLst>
            <c:ext xmlns:c16="http://schemas.microsoft.com/office/drawing/2014/chart" uri="{C3380CC4-5D6E-409C-BE32-E72D297353CC}">
              <c16:uniqueId val="{00000009-B1F7-43B0-AC95-9D5542257854}"/>
            </c:ext>
          </c:extLst>
        </c:ser>
        <c:dLbls>
          <c:showLegendKey val="0"/>
          <c:showVal val="1"/>
          <c:showCatName val="0"/>
          <c:showSerName val="0"/>
          <c:showPercent val="0"/>
          <c:showBubbleSize val="0"/>
        </c:dLbls>
        <c:gapWidth val="150"/>
        <c:overlap val="100"/>
        <c:axId val="399565728"/>
        <c:axId val="399564552"/>
      </c:barChart>
      <c:catAx>
        <c:axId val="399565728"/>
        <c:scaling>
          <c:orientation val="minMax"/>
        </c:scaling>
        <c:delete val="1"/>
        <c:axPos val="l"/>
        <c:majorTickMark val="out"/>
        <c:minorTickMark val="none"/>
        <c:tickLblPos val="none"/>
        <c:crossAx val="399564552"/>
        <c:crosses val="autoZero"/>
        <c:auto val="1"/>
        <c:lblAlgn val="ctr"/>
        <c:lblOffset val="100"/>
        <c:noMultiLvlLbl val="0"/>
      </c:catAx>
      <c:valAx>
        <c:axId val="399564552"/>
        <c:scaling>
          <c:orientation val="minMax"/>
        </c:scaling>
        <c:delete val="1"/>
        <c:axPos val="b"/>
        <c:numFmt formatCode="0%" sourceLinked="1"/>
        <c:majorTickMark val="out"/>
        <c:minorTickMark val="none"/>
        <c:tickLblPos val="none"/>
        <c:crossAx val="399565728"/>
        <c:crosses val="autoZero"/>
        <c:crossBetween val="between"/>
      </c:valAx>
    </c:plotArea>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0.05</c:v>
                </c:pt>
                <c:pt idx="2">
                  <c:v>0.16</c:v>
                </c:pt>
                <c:pt idx="3">
                  <c:v>0.48</c:v>
                </c:pt>
                <c:pt idx="4">
                  <c:v>0.31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0.09</c:v>
                </c:pt>
                <c:pt idx="2">
                  <c:v>0.28999999999999998</c:v>
                </c:pt>
                <c:pt idx="3">
                  <c:v>0.41</c:v>
                </c:pt>
                <c:pt idx="4">
                  <c:v>0.19</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7.0000000000000007E-2</c:v>
                </c:pt>
                <c:pt idx="2">
                  <c:v>0.28000000000000003</c:v>
                </c:pt>
                <c:pt idx="3">
                  <c:v>0.41</c:v>
                </c:pt>
                <c:pt idx="4">
                  <c:v>0.22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0.03</c:v>
                </c:pt>
                <c:pt idx="2">
                  <c:v>0.14000000000000001</c:v>
                </c:pt>
                <c:pt idx="3">
                  <c:v>0.47</c:v>
                </c:pt>
                <c:pt idx="4">
                  <c:v>0.35</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0.06</c:v>
                </c:pt>
                <c:pt idx="2">
                  <c:v>0.2</c:v>
                </c:pt>
                <c:pt idx="3">
                  <c:v>0.43</c:v>
                </c:pt>
                <c:pt idx="4">
                  <c:v>0.3</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0.05</c:v>
                </c:pt>
                <c:pt idx="2">
                  <c:v>0.25</c:v>
                </c:pt>
                <c:pt idx="3">
                  <c:v>0.45</c:v>
                </c:pt>
                <c:pt idx="4">
                  <c:v>0.24</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0.03</c:v>
                </c:pt>
                <c:pt idx="2">
                  <c:v>0.16</c:v>
                </c:pt>
                <c:pt idx="3">
                  <c:v>0.44</c:v>
                </c:pt>
                <c:pt idx="4">
                  <c:v>0.37</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0.12</c:v>
                </c:pt>
                <c:pt idx="2">
                  <c:v>0.26</c:v>
                </c:pt>
                <c:pt idx="3">
                  <c:v>0.39</c:v>
                </c:pt>
                <c:pt idx="4">
                  <c:v>0.21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0.03</c:v>
                </c:pt>
                <c:pt idx="1">
                  <c:v>0.17</c:v>
                </c:pt>
                <c:pt idx="2">
                  <c:v>0.35</c:v>
                </c:pt>
                <c:pt idx="3">
                  <c:v>0.32</c:v>
                </c:pt>
                <c:pt idx="4">
                  <c:v>0.13</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0.02</c:v>
                </c:pt>
                <c:pt idx="2">
                  <c:v>0.14000000000000001</c:v>
                </c:pt>
                <c:pt idx="3">
                  <c:v>0.43</c:v>
                </c:pt>
                <c:pt idx="4">
                  <c:v>0.41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0.03</c:v>
                </c:pt>
                <c:pt idx="2">
                  <c:v>0.14000000000000001</c:v>
                </c:pt>
                <c:pt idx="3">
                  <c:v>0.47</c:v>
                </c:pt>
                <c:pt idx="4">
                  <c:v>0.35</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0.13</c:v>
                </c:pt>
                <c:pt idx="2">
                  <c:v>0.28000000000000003</c:v>
                </c:pt>
                <c:pt idx="3">
                  <c:v>0.37</c:v>
                </c:pt>
                <c:pt idx="4">
                  <c:v>0.2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0.05</c:v>
                </c:pt>
                <c:pt idx="2">
                  <c:v>0.16</c:v>
                </c:pt>
                <c:pt idx="3">
                  <c:v>0.48</c:v>
                </c:pt>
                <c:pt idx="4">
                  <c:v>0.31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0.09</c:v>
                </c:pt>
                <c:pt idx="2">
                  <c:v>0.28999999999999998</c:v>
                </c:pt>
                <c:pt idx="3">
                  <c:v>0.41</c:v>
                </c:pt>
                <c:pt idx="4">
                  <c:v>0.19</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7.0000000000000007E-2</c:v>
                </c:pt>
                <c:pt idx="2">
                  <c:v>0.28000000000000003</c:v>
                </c:pt>
                <c:pt idx="3">
                  <c:v>0.41</c:v>
                </c:pt>
                <c:pt idx="4">
                  <c:v>0.22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0.06</c:v>
                </c:pt>
                <c:pt idx="2">
                  <c:v>0.2</c:v>
                </c:pt>
                <c:pt idx="3">
                  <c:v>0.43</c:v>
                </c:pt>
                <c:pt idx="4">
                  <c:v>0.3</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0.05</c:v>
                </c:pt>
                <c:pt idx="2">
                  <c:v>0.25</c:v>
                </c:pt>
                <c:pt idx="3">
                  <c:v>0.45</c:v>
                </c:pt>
                <c:pt idx="4">
                  <c:v>0.24</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0.03</c:v>
                </c:pt>
                <c:pt idx="2">
                  <c:v>0.16</c:v>
                </c:pt>
                <c:pt idx="3">
                  <c:v>0.44</c:v>
                </c:pt>
                <c:pt idx="4">
                  <c:v>0.37</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0.12</c:v>
                </c:pt>
                <c:pt idx="2">
                  <c:v>0.26</c:v>
                </c:pt>
                <c:pt idx="3">
                  <c:v>0.39</c:v>
                </c:pt>
                <c:pt idx="4">
                  <c:v>0.21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0.03</c:v>
                </c:pt>
                <c:pt idx="1">
                  <c:v>0.17</c:v>
                </c:pt>
                <c:pt idx="2">
                  <c:v>0.35</c:v>
                </c:pt>
                <c:pt idx="3">
                  <c:v>0.32</c:v>
                </c:pt>
                <c:pt idx="4">
                  <c:v>0.13</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0.02</c:v>
                </c:pt>
                <c:pt idx="2">
                  <c:v>0.14000000000000001</c:v>
                </c:pt>
                <c:pt idx="3">
                  <c:v>0.43</c:v>
                </c:pt>
                <c:pt idx="4">
                  <c:v>0.41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0.02</c:v>
                </c:pt>
                <c:pt idx="1">
                  <c:v>0.13</c:v>
                </c:pt>
                <c:pt idx="2">
                  <c:v>0.28000000000000003</c:v>
                </c:pt>
                <c:pt idx="3">
                  <c:v>0.37</c:v>
                </c:pt>
                <c:pt idx="4">
                  <c:v>0.2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B1E24-3571-41B1-9F48-EF85E70A9235}" type="doc">
      <dgm:prSet loTypeId="urn:microsoft.com/office/officeart/2005/8/layout/arrow2" loCatId="process" qsTypeId="urn:microsoft.com/office/officeart/2005/8/quickstyle/simple1" qsCatId="simple" csTypeId="urn:microsoft.com/office/officeart/2005/8/colors/accent1_2" csCatId="accent1" phldr="1"/>
      <dgm:spPr/>
    </dgm:pt>
    <dgm:pt modelId="{9984CD17-D292-4559-84B3-5B01D533ED18}">
      <dgm:prSet phldrT="[Text]" custT="1"/>
      <dgm:spPr/>
      <dgm:t>
        <a:bodyPr/>
        <a:lstStyle/>
        <a:p>
          <a:pPr>
            <a:lnSpc>
              <a:spcPct val="40000"/>
            </a:lnSpc>
          </a:pPr>
          <a:endParaRPr lang="en-GB" sz="1400" dirty="0"/>
        </a:p>
        <a:p>
          <a:pPr>
            <a:lnSpc>
              <a:spcPct val="40000"/>
            </a:lnSpc>
          </a:pPr>
          <a:r>
            <a:rPr lang="en-GB" sz="1400" dirty="0"/>
            <a:t>Primary</a:t>
          </a:r>
        </a:p>
        <a:p>
          <a:pPr>
            <a:lnSpc>
              <a:spcPct val="40000"/>
            </a:lnSpc>
          </a:pPr>
          <a:r>
            <a:rPr lang="en-GB" sz="1400" dirty="0"/>
            <a:t>2%</a:t>
          </a:r>
        </a:p>
      </dgm:t>
    </dgm:pt>
    <dgm:pt modelId="{4EA6A020-5F36-405B-857C-85F18AD4A3F5}" type="parTrans" cxnId="{552E50A6-BF6E-4A1D-B810-8ED2B1FAB44F}">
      <dgm:prSet/>
      <dgm:spPr/>
      <dgm:t>
        <a:bodyPr/>
        <a:lstStyle/>
        <a:p>
          <a:endParaRPr lang="en-GB"/>
        </a:p>
      </dgm:t>
    </dgm:pt>
    <dgm:pt modelId="{926BB2BB-5A0F-4134-9D60-6E9FCE8A0572}" type="sibTrans" cxnId="{552E50A6-BF6E-4A1D-B810-8ED2B1FAB44F}">
      <dgm:prSet/>
      <dgm:spPr/>
      <dgm:t>
        <a:bodyPr/>
        <a:lstStyle/>
        <a:p>
          <a:endParaRPr lang="en-GB"/>
        </a:p>
      </dgm:t>
    </dgm:pt>
    <dgm:pt modelId="{377CDACD-D698-415C-A9A1-EA55ADD49E54}">
      <dgm:prSet phldrT="[Text]" custT="1"/>
      <dgm:spPr/>
      <dgm:t>
        <a:bodyPr/>
        <a:lstStyle/>
        <a:p>
          <a:pPr>
            <a:lnSpc>
              <a:spcPct val="40000"/>
            </a:lnSpc>
          </a:pPr>
          <a:endParaRPr lang="en-GB" sz="1400" dirty="0"/>
        </a:p>
        <a:p>
          <a:pPr>
            <a:lnSpc>
              <a:spcPct val="40000"/>
            </a:lnSpc>
          </a:pPr>
          <a:r>
            <a:rPr lang="en-GB" sz="1400" dirty="0"/>
            <a:t>Secondary</a:t>
          </a:r>
        </a:p>
        <a:p>
          <a:pPr>
            <a:lnSpc>
              <a:spcPct val="40000"/>
            </a:lnSpc>
          </a:pPr>
          <a:r>
            <a:rPr lang="en-GB" sz="1400" dirty="0"/>
            <a:t>35%</a:t>
          </a:r>
        </a:p>
      </dgm:t>
    </dgm:pt>
    <dgm:pt modelId="{CCED4FEC-36D2-4954-8E30-4797AAD5A608}" type="parTrans" cxnId="{7F5C5E49-0E19-4D05-93AD-4E2F356C2925}">
      <dgm:prSet/>
      <dgm:spPr/>
      <dgm:t>
        <a:bodyPr/>
        <a:lstStyle/>
        <a:p>
          <a:endParaRPr lang="en-GB"/>
        </a:p>
      </dgm:t>
    </dgm:pt>
    <dgm:pt modelId="{09077868-AEF2-4E25-B910-5DEC2A785A02}" type="sibTrans" cxnId="{7F5C5E49-0E19-4D05-93AD-4E2F356C2925}">
      <dgm:prSet/>
      <dgm:spPr/>
      <dgm:t>
        <a:bodyPr/>
        <a:lstStyle/>
        <a:p>
          <a:endParaRPr lang="en-GB"/>
        </a:p>
      </dgm:t>
    </dgm:pt>
    <dgm:pt modelId="{F5ED1544-457D-444A-AC2B-193B15410304}">
      <dgm:prSet phldrT="[Text]" custT="1"/>
      <dgm:spPr/>
      <dgm:t>
        <a:bodyPr/>
        <a:lstStyle/>
        <a:p>
          <a:pPr>
            <a:lnSpc>
              <a:spcPct val="40000"/>
            </a:lnSpc>
          </a:pPr>
          <a:r>
            <a:rPr lang="en-GB" sz="1400" dirty="0"/>
            <a:t>  Third </a:t>
          </a:r>
        </a:p>
        <a:p>
          <a:pPr>
            <a:lnSpc>
              <a:spcPct val="40000"/>
            </a:lnSpc>
          </a:pPr>
          <a:r>
            <a:rPr lang="en-GB" sz="1400" dirty="0"/>
            <a:t>45%</a:t>
          </a:r>
        </a:p>
      </dgm:t>
    </dgm:pt>
    <dgm:pt modelId="{2B236F4B-E470-4FCA-A6EC-5E79B713B2D8}" type="parTrans" cxnId="{75B86C42-F750-4824-8F96-09779A4B33F3}">
      <dgm:prSet/>
      <dgm:spPr/>
      <dgm:t>
        <a:bodyPr/>
        <a:lstStyle/>
        <a:p>
          <a:endParaRPr lang="en-GB"/>
        </a:p>
      </dgm:t>
    </dgm:pt>
    <dgm:pt modelId="{F311C14F-E3EC-4A9F-9A7F-9292ACA76AAF}" type="sibTrans" cxnId="{75B86C42-F750-4824-8F96-09779A4B33F3}">
      <dgm:prSet/>
      <dgm:spPr/>
      <dgm:t>
        <a:bodyPr/>
        <a:lstStyle/>
        <a:p>
          <a:endParaRPr lang="en-GB"/>
        </a:p>
      </dgm:t>
    </dgm:pt>
    <dgm:pt modelId="{B64558FC-6CD3-4D2D-B273-EA43E2F57CC5}">
      <dgm:prSet custT="1"/>
      <dgm:spPr/>
      <dgm:t>
        <a:bodyPr/>
        <a:lstStyle/>
        <a:p>
          <a:pPr>
            <a:lnSpc>
              <a:spcPct val="40000"/>
            </a:lnSpc>
          </a:pPr>
          <a:r>
            <a:rPr lang="en-GB" sz="1400" dirty="0"/>
            <a:t>  Post </a:t>
          </a:r>
        </a:p>
        <a:p>
          <a:pPr>
            <a:lnSpc>
              <a:spcPct val="40000"/>
            </a:lnSpc>
          </a:pPr>
          <a:r>
            <a:rPr lang="en-GB" sz="1400" dirty="0"/>
            <a:t>graduate</a:t>
          </a:r>
        </a:p>
        <a:p>
          <a:pPr>
            <a:lnSpc>
              <a:spcPct val="40000"/>
            </a:lnSpc>
          </a:pPr>
          <a:r>
            <a:rPr lang="en-GB" sz="1400" dirty="0"/>
            <a:t>  18%</a:t>
          </a:r>
        </a:p>
      </dgm:t>
    </dgm:pt>
    <dgm:pt modelId="{51CB73EE-69D2-4339-B780-19F3F01F77FF}" type="parTrans" cxnId="{780C3917-C9F1-4AED-980A-1F96E38B823C}">
      <dgm:prSet/>
      <dgm:spPr/>
      <dgm:t>
        <a:bodyPr/>
        <a:lstStyle/>
        <a:p>
          <a:endParaRPr lang="en-GB"/>
        </a:p>
      </dgm:t>
    </dgm:pt>
    <dgm:pt modelId="{7F6F2AAB-9AE4-4FF3-A3E9-769435AC8989}" type="sibTrans" cxnId="{780C3917-C9F1-4AED-980A-1F96E38B823C}">
      <dgm:prSet/>
      <dgm:spPr/>
      <dgm:t>
        <a:bodyPr/>
        <a:lstStyle/>
        <a:p>
          <a:endParaRPr lang="en-GB"/>
        </a:p>
      </dgm:t>
    </dgm:pt>
    <dgm:pt modelId="{460005EE-575F-49F2-9718-827D3403BDEC}" type="pres">
      <dgm:prSet presAssocID="{3FFB1E24-3571-41B1-9F48-EF85E70A9235}" presName="arrowDiagram" presStyleCnt="0">
        <dgm:presLayoutVars>
          <dgm:chMax val="5"/>
          <dgm:dir/>
          <dgm:resizeHandles val="exact"/>
        </dgm:presLayoutVars>
      </dgm:prSet>
      <dgm:spPr/>
    </dgm:pt>
    <dgm:pt modelId="{2D586376-3900-46BA-A355-08AA8ABAB76F}" type="pres">
      <dgm:prSet presAssocID="{3FFB1E24-3571-41B1-9F48-EF85E70A9235}" presName="arrow" presStyleLbl="bgShp" presStyleIdx="0" presStyleCnt="1" custScaleX="133337"/>
      <dgm:spPr>
        <a:solidFill>
          <a:schemeClr val="accent2">
            <a:lumMod val="40000"/>
            <a:lumOff val="60000"/>
          </a:schemeClr>
        </a:solidFill>
      </dgm:spPr>
    </dgm:pt>
    <dgm:pt modelId="{7E8528D7-9898-4BEA-A9A3-F92742A5D3A1}" type="pres">
      <dgm:prSet presAssocID="{3FFB1E24-3571-41B1-9F48-EF85E70A9235}" presName="arrowDiagram4" presStyleCnt="0"/>
      <dgm:spPr/>
    </dgm:pt>
    <dgm:pt modelId="{D80513E9-2FA9-40B9-AAF7-5B545A0070A6}" type="pres">
      <dgm:prSet presAssocID="{9984CD17-D292-4559-84B3-5B01D533ED18}" presName="bullet4a" presStyleLbl="node1" presStyleIdx="0" presStyleCnt="4"/>
      <dgm:spPr/>
    </dgm:pt>
    <dgm:pt modelId="{86B3855D-C06F-4E76-B664-E4002CEF1D90}" type="pres">
      <dgm:prSet presAssocID="{9984CD17-D292-4559-84B3-5B01D533ED18}" presName="textBox4a" presStyleLbl="revTx" presStyleIdx="0" presStyleCnt="4" custScaleX="264527" custLinFactNeighborX="-53108" custLinFactNeighborY="3591">
        <dgm:presLayoutVars>
          <dgm:bulletEnabled val="1"/>
        </dgm:presLayoutVars>
      </dgm:prSet>
      <dgm:spPr/>
    </dgm:pt>
    <dgm:pt modelId="{3ABCC91A-688B-4C1E-826C-45BCFD46C09B}" type="pres">
      <dgm:prSet presAssocID="{377CDACD-D698-415C-A9A1-EA55ADD49E54}" presName="bullet4b" presStyleLbl="node1" presStyleIdx="1" presStyleCnt="4"/>
      <dgm:spPr/>
    </dgm:pt>
    <dgm:pt modelId="{CDBDBCC1-D56E-44BF-8B27-3C97068124E2}" type="pres">
      <dgm:prSet presAssocID="{377CDACD-D698-415C-A9A1-EA55ADD49E54}" presName="textBox4b" presStyleLbl="revTx" presStyleIdx="1" presStyleCnt="4" custScaleX="244507" custLinFactNeighborY="-11220">
        <dgm:presLayoutVars>
          <dgm:bulletEnabled val="1"/>
        </dgm:presLayoutVars>
      </dgm:prSet>
      <dgm:spPr/>
    </dgm:pt>
    <dgm:pt modelId="{32FD9571-6662-4AA9-A1E3-4B2D12EB81A7}" type="pres">
      <dgm:prSet presAssocID="{F5ED1544-457D-444A-AC2B-193B15410304}" presName="bullet4c" presStyleLbl="node1" presStyleIdx="2" presStyleCnt="4"/>
      <dgm:spPr/>
    </dgm:pt>
    <dgm:pt modelId="{80EAB90B-72D3-4AB9-9064-95683C33C27E}" type="pres">
      <dgm:prSet presAssocID="{F5ED1544-457D-444A-AC2B-193B15410304}" presName="textBox4c" presStyleLbl="revTx" presStyleIdx="2" presStyleCnt="4" custScaleX="128158" custLinFactNeighborX="27984" custLinFactNeighborY="-13830">
        <dgm:presLayoutVars>
          <dgm:bulletEnabled val="1"/>
        </dgm:presLayoutVars>
      </dgm:prSet>
      <dgm:spPr/>
    </dgm:pt>
    <dgm:pt modelId="{F7D07057-F750-444C-9DA3-80E1DD52CB84}" type="pres">
      <dgm:prSet presAssocID="{B64558FC-6CD3-4D2D-B273-EA43E2F57CC5}" presName="bullet4d" presStyleLbl="node1" presStyleIdx="3" presStyleCnt="4" custLinFactX="95624" custLinFactNeighborX="100000"/>
      <dgm:spPr/>
    </dgm:pt>
    <dgm:pt modelId="{0929B4BB-00FB-47BB-8258-35F873B20686}" type="pres">
      <dgm:prSet presAssocID="{B64558FC-6CD3-4D2D-B273-EA43E2F57CC5}" presName="textBox4d" presStyleLbl="revTx" presStyleIdx="3" presStyleCnt="4" custScaleX="191655" custScaleY="77447" custLinFactX="19562" custLinFactNeighborX="100000" custLinFactNeighborY="-21456">
        <dgm:presLayoutVars>
          <dgm:bulletEnabled val="1"/>
        </dgm:presLayoutVars>
      </dgm:prSet>
      <dgm:spPr/>
    </dgm:pt>
  </dgm:ptLst>
  <dgm:cxnLst>
    <dgm:cxn modelId="{2843880B-0EA5-4189-89D9-773D5EE6EDBD}" type="presOf" srcId="{377CDACD-D698-415C-A9A1-EA55ADD49E54}" destId="{CDBDBCC1-D56E-44BF-8B27-3C97068124E2}" srcOrd="0" destOrd="0" presId="urn:microsoft.com/office/officeart/2005/8/layout/arrow2"/>
    <dgm:cxn modelId="{780C3917-C9F1-4AED-980A-1F96E38B823C}" srcId="{3FFB1E24-3571-41B1-9F48-EF85E70A9235}" destId="{B64558FC-6CD3-4D2D-B273-EA43E2F57CC5}" srcOrd="3" destOrd="0" parTransId="{51CB73EE-69D2-4339-B780-19F3F01F77FF}" sibTransId="{7F6F2AAB-9AE4-4FF3-A3E9-769435AC8989}"/>
    <dgm:cxn modelId="{75B86C42-F750-4824-8F96-09779A4B33F3}" srcId="{3FFB1E24-3571-41B1-9F48-EF85E70A9235}" destId="{F5ED1544-457D-444A-AC2B-193B15410304}" srcOrd="2" destOrd="0" parTransId="{2B236F4B-E470-4FCA-A6EC-5E79B713B2D8}" sibTransId="{F311C14F-E3EC-4A9F-9A7F-9292ACA76AAF}"/>
    <dgm:cxn modelId="{B2D04C48-143E-40C1-888A-273E28C75514}" type="presOf" srcId="{F5ED1544-457D-444A-AC2B-193B15410304}" destId="{80EAB90B-72D3-4AB9-9064-95683C33C27E}" srcOrd="0" destOrd="0" presId="urn:microsoft.com/office/officeart/2005/8/layout/arrow2"/>
    <dgm:cxn modelId="{7F5C5E49-0E19-4D05-93AD-4E2F356C2925}" srcId="{3FFB1E24-3571-41B1-9F48-EF85E70A9235}" destId="{377CDACD-D698-415C-A9A1-EA55ADD49E54}" srcOrd="1" destOrd="0" parTransId="{CCED4FEC-36D2-4954-8E30-4797AAD5A608}" sibTransId="{09077868-AEF2-4E25-B910-5DEC2A785A02}"/>
    <dgm:cxn modelId="{143A077D-870E-4542-A9B1-3BC3FFFD3905}" type="presOf" srcId="{9984CD17-D292-4559-84B3-5B01D533ED18}" destId="{86B3855D-C06F-4E76-B664-E4002CEF1D90}" srcOrd="0" destOrd="0" presId="urn:microsoft.com/office/officeart/2005/8/layout/arrow2"/>
    <dgm:cxn modelId="{552E50A6-BF6E-4A1D-B810-8ED2B1FAB44F}" srcId="{3FFB1E24-3571-41B1-9F48-EF85E70A9235}" destId="{9984CD17-D292-4559-84B3-5B01D533ED18}" srcOrd="0" destOrd="0" parTransId="{4EA6A020-5F36-405B-857C-85F18AD4A3F5}" sibTransId="{926BB2BB-5A0F-4134-9D60-6E9FCE8A0572}"/>
    <dgm:cxn modelId="{CEF58BA7-1986-4FBC-A770-E49157E46F8C}" type="presOf" srcId="{B64558FC-6CD3-4D2D-B273-EA43E2F57CC5}" destId="{0929B4BB-00FB-47BB-8258-35F873B20686}" srcOrd="0" destOrd="0" presId="urn:microsoft.com/office/officeart/2005/8/layout/arrow2"/>
    <dgm:cxn modelId="{4E6277E5-78AE-43F1-B3F9-A82884DFC2A0}" type="presOf" srcId="{3FFB1E24-3571-41B1-9F48-EF85E70A9235}" destId="{460005EE-575F-49F2-9718-827D3403BDEC}" srcOrd="0" destOrd="0" presId="urn:microsoft.com/office/officeart/2005/8/layout/arrow2"/>
    <dgm:cxn modelId="{C0F70E36-869B-4D48-A004-B50F4C5EDAF6}" type="presParOf" srcId="{460005EE-575F-49F2-9718-827D3403BDEC}" destId="{2D586376-3900-46BA-A355-08AA8ABAB76F}" srcOrd="0" destOrd="0" presId="urn:microsoft.com/office/officeart/2005/8/layout/arrow2"/>
    <dgm:cxn modelId="{F893088F-5A39-45A8-B297-6F3EBC333C5E}" type="presParOf" srcId="{460005EE-575F-49F2-9718-827D3403BDEC}" destId="{7E8528D7-9898-4BEA-A9A3-F92742A5D3A1}" srcOrd="1" destOrd="0" presId="urn:microsoft.com/office/officeart/2005/8/layout/arrow2"/>
    <dgm:cxn modelId="{BA81DF1D-5A89-40F6-931F-D742FE7AE342}" type="presParOf" srcId="{7E8528D7-9898-4BEA-A9A3-F92742A5D3A1}" destId="{D80513E9-2FA9-40B9-AAF7-5B545A0070A6}" srcOrd="0" destOrd="0" presId="urn:microsoft.com/office/officeart/2005/8/layout/arrow2"/>
    <dgm:cxn modelId="{364C2FD9-2D26-4CD7-A52A-C9D5217A3CB7}" type="presParOf" srcId="{7E8528D7-9898-4BEA-A9A3-F92742A5D3A1}" destId="{86B3855D-C06F-4E76-B664-E4002CEF1D90}" srcOrd="1" destOrd="0" presId="urn:microsoft.com/office/officeart/2005/8/layout/arrow2"/>
    <dgm:cxn modelId="{E618B078-9290-402B-88D3-1A60CB31B333}" type="presParOf" srcId="{7E8528D7-9898-4BEA-A9A3-F92742A5D3A1}" destId="{3ABCC91A-688B-4C1E-826C-45BCFD46C09B}" srcOrd="2" destOrd="0" presId="urn:microsoft.com/office/officeart/2005/8/layout/arrow2"/>
    <dgm:cxn modelId="{D0058C4B-572F-4FDA-BB4A-E28AFAE89FD9}" type="presParOf" srcId="{7E8528D7-9898-4BEA-A9A3-F92742A5D3A1}" destId="{CDBDBCC1-D56E-44BF-8B27-3C97068124E2}" srcOrd="3" destOrd="0" presId="urn:microsoft.com/office/officeart/2005/8/layout/arrow2"/>
    <dgm:cxn modelId="{7FF1C482-73E1-4B22-9BCA-5AC43AED8985}" type="presParOf" srcId="{7E8528D7-9898-4BEA-A9A3-F92742A5D3A1}" destId="{32FD9571-6662-4AA9-A1E3-4B2D12EB81A7}" srcOrd="4" destOrd="0" presId="urn:microsoft.com/office/officeart/2005/8/layout/arrow2"/>
    <dgm:cxn modelId="{F618D9A6-932E-4B72-A17E-7F69964CFF54}" type="presParOf" srcId="{7E8528D7-9898-4BEA-A9A3-F92742A5D3A1}" destId="{80EAB90B-72D3-4AB9-9064-95683C33C27E}" srcOrd="5" destOrd="0" presId="urn:microsoft.com/office/officeart/2005/8/layout/arrow2"/>
    <dgm:cxn modelId="{BC18E82C-4AD0-45AA-8CA7-E99569EE8561}" type="presParOf" srcId="{7E8528D7-9898-4BEA-A9A3-F92742A5D3A1}" destId="{F7D07057-F750-444C-9DA3-80E1DD52CB84}" srcOrd="6" destOrd="0" presId="urn:microsoft.com/office/officeart/2005/8/layout/arrow2"/>
    <dgm:cxn modelId="{7E685639-5573-417D-81E5-05CC06628F4E}" type="presParOf" srcId="{7E8528D7-9898-4BEA-A9A3-F92742A5D3A1}" destId="{0929B4BB-00FB-47BB-8258-35F873B20686}" srcOrd="7" destOrd="0" presId="urn:microsoft.com/office/officeart/2005/8/layout/arrow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86376-3900-46BA-A355-08AA8ABAB76F}">
      <dsp:nvSpPr>
        <dsp:cNvPr id="0" name=""/>
        <dsp:cNvSpPr/>
      </dsp:nvSpPr>
      <dsp:spPr>
        <a:xfrm>
          <a:off x="459739" y="0"/>
          <a:ext cx="2653963" cy="1244011"/>
        </a:xfrm>
        <a:prstGeom prst="swooshArrow">
          <a:avLst>
            <a:gd name="adj1" fmla="val 25000"/>
            <a:gd name="adj2" fmla="val 25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D80513E9-2FA9-40B9-AAF7-5B545A0070A6}">
      <dsp:nvSpPr>
        <dsp:cNvPr id="0" name=""/>
        <dsp:cNvSpPr/>
      </dsp:nvSpPr>
      <dsp:spPr>
        <a:xfrm>
          <a:off x="987568" y="925046"/>
          <a:ext cx="45779" cy="4577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B3855D-C06F-4E76-B664-E4002CEF1D90}">
      <dsp:nvSpPr>
        <dsp:cNvPr id="0" name=""/>
        <dsp:cNvSpPr/>
      </dsp:nvSpPr>
      <dsp:spPr>
        <a:xfrm>
          <a:off x="549706" y="947936"/>
          <a:ext cx="900347" cy="29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58" tIns="0" rIns="0" bIns="0" numCol="1" spcCol="1270" anchor="t" anchorCtr="0">
          <a:noAutofit/>
        </a:bodyPr>
        <a:lstStyle/>
        <a:p>
          <a:pPr marL="0" lvl="0" indent="0" algn="l" defTabSz="622300">
            <a:lnSpc>
              <a:spcPct val="40000"/>
            </a:lnSpc>
            <a:spcBef>
              <a:spcPct val="0"/>
            </a:spcBef>
            <a:spcAft>
              <a:spcPct val="35000"/>
            </a:spcAft>
            <a:buNone/>
          </a:pPr>
          <a:endParaRPr lang="en-GB" sz="1400" kern="1200" dirty="0"/>
        </a:p>
        <a:p>
          <a:pPr marL="0" lvl="0" indent="0" algn="l" defTabSz="622300">
            <a:lnSpc>
              <a:spcPct val="40000"/>
            </a:lnSpc>
            <a:spcBef>
              <a:spcPct val="0"/>
            </a:spcBef>
            <a:spcAft>
              <a:spcPct val="35000"/>
            </a:spcAft>
            <a:buNone/>
          </a:pPr>
          <a:r>
            <a:rPr lang="en-GB" sz="1400" kern="1200" dirty="0"/>
            <a:t>Primary</a:t>
          </a:r>
        </a:p>
        <a:p>
          <a:pPr marL="0" lvl="0" indent="0" algn="l" defTabSz="622300">
            <a:lnSpc>
              <a:spcPct val="40000"/>
            </a:lnSpc>
            <a:spcBef>
              <a:spcPct val="0"/>
            </a:spcBef>
            <a:spcAft>
              <a:spcPct val="35000"/>
            </a:spcAft>
            <a:buNone/>
          </a:pPr>
          <a:r>
            <a:rPr lang="en-GB" sz="1400" kern="1200" dirty="0"/>
            <a:t>2%</a:t>
          </a:r>
        </a:p>
      </dsp:txBody>
      <dsp:txXfrm>
        <a:off x="549706" y="947936"/>
        <a:ext cx="900347" cy="296074"/>
      </dsp:txXfrm>
    </dsp:sp>
    <dsp:sp modelId="{3ABCC91A-688B-4C1E-826C-45BCFD46C09B}">
      <dsp:nvSpPr>
        <dsp:cNvPr id="0" name=""/>
        <dsp:cNvSpPr/>
      </dsp:nvSpPr>
      <dsp:spPr>
        <a:xfrm>
          <a:off x="1311011" y="635689"/>
          <a:ext cx="79616" cy="7961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DBCC1-D56E-44BF-8B27-3C97068124E2}">
      <dsp:nvSpPr>
        <dsp:cNvPr id="0" name=""/>
        <dsp:cNvSpPr/>
      </dsp:nvSpPr>
      <dsp:spPr>
        <a:xfrm>
          <a:off x="1048809" y="611710"/>
          <a:ext cx="1022009" cy="56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187" tIns="0" rIns="0" bIns="0" numCol="1" spcCol="1270" anchor="t" anchorCtr="0">
          <a:noAutofit/>
        </a:bodyPr>
        <a:lstStyle/>
        <a:p>
          <a:pPr marL="0" lvl="0" indent="0" algn="l" defTabSz="622300">
            <a:lnSpc>
              <a:spcPct val="40000"/>
            </a:lnSpc>
            <a:spcBef>
              <a:spcPct val="0"/>
            </a:spcBef>
            <a:spcAft>
              <a:spcPct val="35000"/>
            </a:spcAft>
            <a:buNone/>
          </a:pPr>
          <a:endParaRPr lang="en-GB" sz="1400" kern="1200" dirty="0"/>
        </a:p>
        <a:p>
          <a:pPr marL="0" lvl="0" indent="0" algn="l" defTabSz="622300">
            <a:lnSpc>
              <a:spcPct val="40000"/>
            </a:lnSpc>
            <a:spcBef>
              <a:spcPct val="0"/>
            </a:spcBef>
            <a:spcAft>
              <a:spcPct val="35000"/>
            </a:spcAft>
            <a:buNone/>
          </a:pPr>
          <a:r>
            <a:rPr lang="en-GB" sz="1400" kern="1200" dirty="0"/>
            <a:t>Secondary</a:t>
          </a:r>
        </a:p>
        <a:p>
          <a:pPr marL="0" lvl="0" indent="0" algn="l" defTabSz="622300">
            <a:lnSpc>
              <a:spcPct val="40000"/>
            </a:lnSpc>
            <a:spcBef>
              <a:spcPct val="0"/>
            </a:spcBef>
            <a:spcAft>
              <a:spcPct val="35000"/>
            </a:spcAft>
            <a:buNone/>
          </a:pPr>
          <a:r>
            <a:rPr lang="en-GB" sz="1400" kern="1200" dirty="0"/>
            <a:t>35%</a:t>
          </a:r>
        </a:p>
      </dsp:txBody>
      <dsp:txXfrm>
        <a:off x="1048809" y="611710"/>
        <a:ext cx="1022009" cy="568513"/>
      </dsp:txXfrm>
    </dsp:sp>
    <dsp:sp modelId="{32FD9571-6662-4AA9-A1E3-4B2D12EB81A7}">
      <dsp:nvSpPr>
        <dsp:cNvPr id="0" name=""/>
        <dsp:cNvSpPr/>
      </dsp:nvSpPr>
      <dsp:spPr>
        <a:xfrm>
          <a:off x="1724023" y="422466"/>
          <a:ext cx="105492" cy="1054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EAB90B-72D3-4AB9-9064-95683C33C27E}">
      <dsp:nvSpPr>
        <dsp:cNvPr id="0" name=""/>
        <dsp:cNvSpPr/>
      </dsp:nvSpPr>
      <dsp:spPr>
        <a:xfrm>
          <a:off x="1834890" y="368887"/>
          <a:ext cx="535684" cy="768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898" tIns="0" rIns="0" bIns="0" numCol="1" spcCol="1270" anchor="t" anchorCtr="0">
          <a:noAutofit/>
        </a:bodyPr>
        <a:lstStyle/>
        <a:p>
          <a:pPr marL="0" lvl="0" indent="0" algn="l" defTabSz="622300">
            <a:lnSpc>
              <a:spcPct val="40000"/>
            </a:lnSpc>
            <a:spcBef>
              <a:spcPct val="0"/>
            </a:spcBef>
            <a:spcAft>
              <a:spcPct val="35000"/>
            </a:spcAft>
            <a:buNone/>
          </a:pPr>
          <a:r>
            <a:rPr lang="en-GB" sz="1400" kern="1200" dirty="0"/>
            <a:t>  Third </a:t>
          </a:r>
        </a:p>
        <a:p>
          <a:pPr marL="0" lvl="0" indent="0" algn="l" defTabSz="622300">
            <a:lnSpc>
              <a:spcPct val="40000"/>
            </a:lnSpc>
            <a:spcBef>
              <a:spcPct val="0"/>
            </a:spcBef>
            <a:spcAft>
              <a:spcPct val="35000"/>
            </a:spcAft>
            <a:buNone/>
          </a:pPr>
          <a:r>
            <a:rPr lang="en-GB" sz="1400" kern="1200" dirty="0"/>
            <a:t>45%</a:t>
          </a:r>
        </a:p>
      </dsp:txBody>
      <dsp:txXfrm>
        <a:off x="1834890" y="368887"/>
        <a:ext cx="535684" cy="768798"/>
      </dsp:txXfrm>
    </dsp:sp>
    <dsp:sp modelId="{F7D07057-F750-444C-9DA3-80E1DD52CB84}">
      <dsp:nvSpPr>
        <dsp:cNvPr id="0" name=""/>
        <dsp:cNvSpPr/>
      </dsp:nvSpPr>
      <dsp:spPr>
        <a:xfrm>
          <a:off x="2450312" y="281395"/>
          <a:ext cx="141319" cy="14131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29B4BB-00FB-47BB-8258-35F873B20686}">
      <dsp:nvSpPr>
        <dsp:cNvPr id="0" name=""/>
        <dsp:cNvSpPr/>
      </dsp:nvSpPr>
      <dsp:spPr>
        <a:xfrm>
          <a:off x="2552718" y="261258"/>
          <a:ext cx="801094" cy="690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82" tIns="0" rIns="0" bIns="0" numCol="1" spcCol="1270" anchor="t" anchorCtr="0">
          <a:noAutofit/>
        </a:bodyPr>
        <a:lstStyle/>
        <a:p>
          <a:pPr marL="0" lvl="0" indent="0" algn="l" defTabSz="622300">
            <a:lnSpc>
              <a:spcPct val="40000"/>
            </a:lnSpc>
            <a:spcBef>
              <a:spcPct val="0"/>
            </a:spcBef>
            <a:spcAft>
              <a:spcPct val="35000"/>
            </a:spcAft>
            <a:buNone/>
          </a:pPr>
          <a:r>
            <a:rPr lang="en-GB" sz="1400" kern="1200" dirty="0"/>
            <a:t>  Post </a:t>
          </a:r>
        </a:p>
        <a:p>
          <a:pPr marL="0" lvl="0" indent="0" algn="l" defTabSz="622300">
            <a:lnSpc>
              <a:spcPct val="40000"/>
            </a:lnSpc>
            <a:spcBef>
              <a:spcPct val="0"/>
            </a:spcBef>
            <a:spcAft>
              <a:spcPct val="35000"/>
            </a:spcAft>
            <a:buNone/>
          </a:pPr>
          <a:r>
            <a:rPr lang="en-GB" sz="1400" kern="1200" dirty="0"/>
            <a:t>graduate</a:t>
          </a:r>
        </a:p>
        <a:p>
          <a:pPr marL="0" lvl="0" indent="0" algn="l" defTabSz="622300">
            <a:lnSpc>
              <a:spcPct val="40000"/>
            </a:lnSpc>
            <a:spcBef>
              <a:spcPct val="0"/>
            </a:spcBef>
            <a:spcAft>
              <a:spcPct val="35000"/>
            </a:spcAft>
            <a:buNone/>
          </a:pPr>
          <a:r>
            <a:rPr lang="en-GB" sz="1400" kern="1200" dirty="0"/>
            <a:t>  18%</a:t>
          </a:r>
        </a:p>
      </dsp:txBody>
      <dsp:txXfrm>
        <a:off x="2552718" y="261258"/>
        <a:ext cx="801094" cy="69079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0.64534</cdr:x>
      <cdr:y>0.31152</cdr:y>
    </cdr:from>
    <cdr:to>
      <cdr:x>0.67855</cdr:x>
      <cdr:y>0.35636</cdr:y>
    </cdr:to>
    <cdr:sp macro="" textlink="">
      <cdr:nvSpPr>
        <cdr:cNvPr id="2" name="Rectangle 1">
          <a:extLst xmlns:a="http://schemas.openxmlformats.org/drawingml/2006/main">
            <a:ext uri="{FF2B5EF4-FFF2-40B4-BE49-F238E27FC236}">
              <a16:creationId xmlns:a16="http://schemas.microsoft.com/office/drawing/2014/main" id="{4CCFC1F1-A093-4ECE-8148-CD0487B9820A}"/>
            </a:ext>
          </a:extLst>
        </cdr:cNvPr>
        <cdr:cNvSpPr/>
      </cdr:nvSpPr>
      <cdr:spPr>
        <a:xfrm xmlns:a="http://schemas.openxmlformats.org/drawingml/2006/main">
          <a:off x="2220875" y="713785"/>
          <a:ext cx="114300" cy="102745"/>
        </a:xfrm>
        <a:prstGeom xmlns:a="http://schemas.openxmlformats.org/drawingml/2006/main" prst="rect">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0.64431</cdr:x>
      <cdr:y>0.37741</cdr:y>
    </cdr:from>
    <cdr:to>
      <cdr:x>0.67752</cdr:x>
      <cdr:y>0.42226</cdr:y>
    </cdr:to>
    <cdr:sp macro="" textlink="">
      <cdr:nvSpPr>
        <cdr:cNvPr id="3" name="Rectangle 2">
          <a:extLst xmlns:a="http://schemas.openxmlformats.org/drawingml/2006/main">
            <a:ext uri="{FF2B5EF4-FFF2-40B4-BE49-F238E27FC236}">
              <a16:creationId xmlns:a16="http://schemas.microsoft.com/office/drawing/2014/main" id="{B7B0367F-6167-4648-984E-D66B914925C4}"/>
            </a:ext>
          </a:extLst>
        </cdr:cNvPr>
        <cdr:cNvSpPr/>
      </cdr:nvSpPr>
      <cdr:spPr>
        <a:xfrm xmlns:a="http://schemas.openxmlformats.org/drawingml/2006/main">
          <a:off x="2217330" y="864777"/>
          <a:ext cx="114300" cy="102745"/>
        </a:xfrm>
        <a:prstGeom xmlns:a="http://schemas.openxmlformats.org/drawingml/2006/main" prst="rect">
          <a:avLst/>
        </a:prstGeom>
        <a:solidFill xmlns:a="http://schemas.openxmlformats.org/drawingml/2006/main">
          <a:srgbClr val="ED7D3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0.64431</cdr:x>
      <cdr:y>0.44057</cdr:y>
    </cdr:from>
    <cdr:to>
      <cdr:x>0.67752</cdr:x>
      <cdr:y>0.48541</cdr:y>
    </cdr:to>
    <cdr:sp macro="" textlink="">
      <cdr:nvSpPr>
        <cdr:cNvPr id="4" name="Rectangle 3">
          <a:extLst xmlns:a="http://schemas.openxmlformats.org/drawingml/2006/main">
            <a:ext uri="{FF2B5EF4-FFF2-40B4-BE49-F238E27FC236}">
              <a16:creationId xmlns:a16="http://schemas.microsoft.com/office/drawing/2014/main" id="{B7B0367F-6167-4648-984E-D66B914925C4}"/>
            </a:ext>
          </a:extLst>
        </cdr:cNvPr>
        <cdr:cNvSpPr/>
      </cdr:nvSpPr>
      <cdr:spPr>
        <a:xfrm xmlns:a="http://schemas.openxmlformats.org/drawingml/2006/main">
          <a:off x="2217330" y="1009482"/>
          <a:ext cx="114300" cy="102745"/>
        </a:xfrm>
        <a:prstGeom xmlns:a="http://schemas.openxmlformats.org/drawingml/2006/main" prst="rect">
          <a:avLst/>
        </a:prstGeom>
        <a:solidFill xmlns:a="http://schemas.openxmlformats.org/drawingml/2006/main">
          <a:srgbClr val="A5A5A5"/>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0.64431</cdr:x>
      <cdr:y>0.50778</cdr:y>
    </cdr:from>
    <cdr:to>
      <cdr:x>0.67752</cdr:x>
      <cdr:y>0.55262</cdr:y>
    </cdr:to>
    <cdr:sp macro="" textlink="">
      <cdr:nvSpPr>
        <cdr:cNvPr id="5" name="Rectangle 4">
          <a:extLst xmlns:a="http://schemas.openxmlformats.org/drawingml/2006/main">
            <a:ext uri="{FF2B5EF4-FFF2-40B4-BE49-F238E27FC236}">
              <a16:creationId xmlns:a16="http://schemas.microsoft.com/office/drawing/2014/main" id="{3A9B86F7-B87A-49A1-9F5F-5E84838EF609}"/>
            </a:ext>
          </a:extLst>
        </cdr:cNvPr>
        <cdr:cNvSpPr/>
      </cdr:nvSpPr>
      <cdr:spPr>
        <a:xfrm xmlns:a="http://schemas.openxmlformats.org/drawingml/2006/main">
          <a:off x="2217330" y="1163479"/>
          <a:ext cx="114300" cy="102745"/>
        </a:xfrm>
        <a:prstGeom xmlns:a="http://schemas.openxmlformats.org/drawingml/2006/main" prst="rect">
          <a:avLst/>
        </a:prstGeom>
        <a:solidFill xmlns:a="http://schemas.openxmlformats.org/drawingml/2006/main">
          <a:srgbClr val="FFC0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0.64534</cdr:x>
      <cdr:y>0.57155</cdr:y>
    </cdr:from>
    <cdr:to>
      <cdr:x>0.67855</cdr:x>
      <cdr:y>0.61639</cdr:y>
    </cdr:to>
    <cdr:sp macro="" textlink="">
      <cdr:nvSpPr>
        <cdr:cNvPr id="6" name="Rectangle 5">
          <a:extLst xmlns:a="http://schemas.openxmlformats.org/drawingml/2006/main">
            <a:ext uri="{FF2B5EF4-FFF2-40B4-BE49-F238E27FC236}">
              <a16:creationId xmlns:a16="http://schemas.microsoft.com/office/drawing/2014/main" id="{FF79BFDB-932C-4313-8CFF-4C18D9047497}"/>
            </a:ext>
          </a:extLst>
        </cdr:cNvPr>
        <cdr:cNvSpPr/>
      </cdr:nvSpPr>
      <cdr:spPr>
        <a:xfrm xmlns:a="http://schemas.openxmlformats.org/drawingml/2006/main">
          <a:off x="2220875" y="1309593"/>
          <a:ext cx="114300" cy="102745"/>
        </a:xfrm>
        <a:prstGeom xmlns:a="http://schemas.openxmlformats.org/drawingml/2006/main" prst="rect">
          <a:avLst/>
        </a:prstGeom>
        <a:solidFill xmlns:a="http://schemas.openxmlformats.org/drawingml/2006/main">
          <a:srgbClr val="4472C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0.66065</cdr:x>
      <cdr:y>0.54897</cdr:y>
    </cdr:from>
    <cdr:to>
      <cdr:x>0.81146</cdr:x>
      <cdr:y>0.64299</cdr:y>
    </cdr:to>
    <cdr:sp macro="" textlink="">
      <cdr:nvSpPr>
        <cdr:cNvPr id="7" name="TextBox 78">
          <a:extLst xmlns:a="http://schemas.openxmlformats.org/drawingml/2006/main">
            <a:ext uri="{FF2B5EF4-FFF2-40B4-BE49-F238E27FC236}">
              <a16:creationId xmlns:a16="http://schemas.microsoft.com/office/drawing/2014/main" id="{A6AF81C3-8710-48C1-9E50-C1B010081143}"/>
            </a:ext>
          </a:extLst>
        </cdr:cNvPr>
        <cdr:cNvSpPr txBox="1"/>
      </cdr:nvSpPr>
      <cdr:spPr>
        <a:xfrm xmlns:a="http://schemas.openxmlformats.org/drawingml/2006/main" rot="10800000" flipV="1">
          <a:off x="2273576" y="1257860"/>
          <a:ext cx="519003"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800" dirty="0"/>
            <a:t>65+</a:t>
          </a:r>
        </a:p>
      </cdr:txBody>
    </cdr:sp>
  </cdr:relSizeAnchor>
</c:userShapes>
</file>

<file path=ppt/drawings/drawing10.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1.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2.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3.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4.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5.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6.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7.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8.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9.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0.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1.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2.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3.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8.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9.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F53F3-37AE-4214-BCC8-3DB04FB6347A}" type="datetimeFigureOut">
              <a:rPr lang="en-IE" smtClean="0"/>
              <a:t>10/10/2024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78928-FA4A-447D-9A90-C3474D449822}" type="slidenum">
              <a:rPr lang="en-IE" smtClean="0"/>
              <a:t>‹#›</a:t>
            </a:fld>
            <a:endParaRPr lang="en-IE"/>
          </a:p>
        </p:txBody>
      </p:sp>
    </p:spTree>
    <p:extLst>
      <p:ext uri="{BB962C8B-B14F-4D97-AF65-F5344CB8AC3E}">
        <p14:creationId xmlns:p14="http://schemas.microsoft.com/office/powerpoint/2010/main" val="1960276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txBox="1">
            <a:spLocks noGrp="1"/>
          </p:cNvSpPr>
          <p:nvPr>
            <p:ph type="body" sz="quarter" idx="1"/>
          </p:nvPr>
        </p:nvSpPr>
        <p:spPr/>
        <p:txBody>
          <a:bodyPr/>
          <a:lstStyle/>
          <a:p>
            <a:endParaRPr lang="en-IE" dirty="0"/>
          </a:p>
        </p:txBody>
      </p:sp>
      <p:sp>
        <p:nvSpPr>
          <p:cNvPr id="4" name="Slide Number Placeholder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E734984-7678-46E4-AEAC-2D2037272E9B}" type="slidenum">
              <a:rPr kumimoji="0" sz="1800" b="0" i="0" u="none" strike="noStrike" kern="0" cap="none" spc="0" normalizeH="0" baseline="0" noProof="0">
                <a:ln>
                  <a:noFill/>
                </a:ln>
                <a:solidFill>
                  <a:srgbClr val="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a:t>
            </a:fld>
            <a:endParaRPr kumimoji="0" lang="en-IE"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11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8784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8534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3659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5026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363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037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16A09-F218-4569-A596-70EF6AAC75F7}" type="slidenum">
              <a:rPr kumimoji="0" lang="en-I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I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9892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7E28D-1F00-4C34-AB17-0AF4F77398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AED6138-FC72-4781-9B93-0E46BD3CD0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B184C8C-8965-4B69-82B8-F04CD249832B}"/>
              </a:ext>
            </a:extLst>
          </p:cNvPr>
          <p:cNvSpPr>
            <a:spLocks noGrp="1"/>
          </p:cNvSpPr>
          <p:nvPr>
            <p:ph type="dt" sz="half" idx="10"/>
          </p:nvPr>
        </p:nvSpPr>
        <p:spPr/>
        <p:txBody>
          <a:bodyPr/>
          <a:lstStyle/>
          <a:p>
            <a:endParaRPr lang="en-IE" dirty="0"/>
          </a:p>
        </p:txBody>
      </p:sp>
      <p:sp>
        <p:nvSpPr>
          <p:cNvPr id="5" name="Footer Placeholder 4">
            <a:extLst>
              <a:ext uri="{FF2B5EF4-FFF2-40B4-BE49-F238E27FC236}">
                <a16:creationId xmlns:a16="http://schemas.microsoft.com/office/drawing/2014/main" id="{79162B72-D143-4482-B1A5-87C2C53EE6D1}"/>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DEF4DE7F-516D-4783-840A-4ACDB1F245E1}"/>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318957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764DA-B78B-4B35-A68C-8E0F5983922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4F6E65D-762C-4C93-806C-61D797AFA1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1900E7D-F089-47FC-8C80-E3E01FEEF235}"/>
              </a:ext>
            </a:extLst>
          </p:cNvPr>
          <p:cNvSpPr>
            <a:spLocks noGrp="1"/>
          </p:cNvSpPr>
          <p:nvPr>
            <p:ph type="dt" sz="half" idx="10"/>
          </p:nvPr>
        </p:nvSpPr>
        <p:spPr/>
        <p:txBody>
          <a:bodyPr/>
          <a:lstStyle/>
          <a:p>
            <a:endParaRPr lang="en-IE" dirty="0"/>
          </a:p>
        </p:txBody>
      </p:sp>
      <p:sp>
        <p:nvSpPr>
          <p:cNvPr id="5" name="Footer Placeholder 4">
            <a:extLst>
              <a:ext uri="{FF2B5EF4-FFF2-40B4-BE49-F238E27FC236}">
                <a16:creationId xmlns:a16="http://schemas.microsoft.com/office/drawing/2014/main" id="{7C847900-05B1-4E81-A007-CDA01AA816B1}"/>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11777522-8252-45BA-B5A8-DEBE59B028F7}"/>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458470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753822-A0D9-4102-B2C9-7D38C69B774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DC6436E-A129-4161-B6EB-2AC0618C17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D58575-093C-4BEE-ACFE-FCBCCCC37380}"/>
              </a:ext>
            </a:extLst>
          </p:cNvPr>
          <p:cNvSpPr>
            <a:spLocks noGrp="1"/>
          </p:cNvSpPr>
          <p:nvPr>
            <p:ph type="dt" sz="half" idx="10"/>
          </p:nvPr>
        </p:nvSpPr>
        <p:spPr/>
        <p:txBody>
          <a:bodyPr/>
          <a:lstStyle/>
          <a:p>
            <a:endParaRPr lang="en-IE" dirty="0"/>
          </a:p>
        </p:txBody>
      </p:sp>
      <p:sp>
        <p:nvSpPr>
          <p:cNvPr id="5" name="Footer Placeholder 4">
            <a:extLst>
              <a:ext uri="{FF2B5EF4-FFF2-40B4-BE49-F238E27FC236}">
                <a16:creationId xmlns:a16="http://schemas.microsoft.com/office/drawing/2014/main" id="{515116B3-3216-486D-A073-954314ECFA8F}"/>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E6125E02-2A85-4AD2-8C3B-D687FCDE453A}"/>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608090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4"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7" name="Title 1"/>
          <p:cNvSpPr txBox="1">
            <a:spLocks/>
          </p:cNvSpPr>
          <p:nvPr userDrawn="1"/>
        </p:nvSpPr>
        <p:spPr>
          <a:xfrm>
            <a:off x="-1" y="1173109"/>
            <a:ext cx="12192000" cy="4943548"/>
          </a:xfrm>
          <a:prstGeom prst="rect">
            <a:avLst/>
          </a:prstGeom>
        </p:spPr>
        <p:txBody>
          <a:bodyPr/>
          <a:lstStyle>
            <a:lvl1pPr marL="0" marR="0" lvl="0" indent="0" algn="ctr"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endParaRPr lang="en-IE" sz="2400" dirty="0"/>
          </a:p>
        </p:txBody>
      </p:sp>
      <p:sp>
        <p:nvSpPr>
          <p:cNvPr id="6" name="Slide Number Placeholder 5">
            <a:extLst>
              <a:ext uri="{FF2B5EF4-FFF2-40B4-BE49-F238E27FC236}">
                <a16:creationId xmlns:a16="http://schemas.microsoft.com/office/drawing/2014/main" id="{5F0AF802-C882-4D48-858B-1EB998A1195A}"/>
              </a:ext>
            </a:extLst>
          </p:cNvPr>
          <p:cNvSpPr>
            <a:spLocks noGrp="1"/>
          </p:cNvSpPr>
          <p:nvPr>
            <p:ph type="sldNum" sz="quarter" idx="12"/>
          </p:nvPr>
        </p:nvSpPr>
        <p:spPr>
          <a:xfrm>
            <a:off x="9448799" y="6349947"/>
            <a:ext cx="2743200" cy="365125"/>
          </a:xfrm>
        </p:spPr>
        <p:txBody>
          <a:bodyPr/>
          <a:lstStyle/>
          <a:p>
            <a:fld id="{991FF55F-C636-4A1C-86B2-4F22B44AAE44}" type="slidenum">
              <a:rPr lang="en-IE" smtClean="0"/>
              <a:t>‹#›</a:t>
            </a:fld>
            <a:endParaRPr lang="en-IE" dirty="0"/>
          </a:p>
        </p:txBody>
      </p:sp>
    </p:spTree>
    <p:extLst>
      <p:ext uri="{BB962C8B-B14F-4D97-AF65-F5344CB8AC3E}">
        <p14:creationId xmlns:p14="http://schemas.microsoft.com/office/powerpoint/2010/main" val="22300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5"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6" name="Text Placeholder 11"/>
          <p:cNvSpPr>
            <a:spLocks noGrp="1"/>
          </p:cNvSpPr>
          <p:nvPr>
            <p:ph type="body" sz="quarter" idx="10"/>
          </p:nvPr>
        </p:nvSpPr>
        <p:spPr>
          <a:xfrm>
            <a:off x="139702" y="193506"/>
            <a:ext cx="8775697" cy="555793"/>
          </a:xfrm>
          <a:prstGeom prst="rect">
            <a:avLst/>
          </a:prstGeom>
        </p:spPr>
        <p:txBody>
          <a:bodyPr/>
          <a:lstStyle>
            <a:lvl1pPr marL="0" indent="0">
              <a:buNone/>
              <a:defRPr sz="2400"/>
            </a:lvl1pPr>
          </a:lstStyle>
          <a:p>
            <a:pPr lvl="0"/>
            <a:r>
              <a:rPr lang="en-US"/>
              <a:t>Click to edit Master text styles</a:t>
            </a:r>
          </a:p>
        </p:txBody>
      </p:sp>
      <p:sp>
        <p:nvSpPr>
          <p:cNvPr id="3" name="Text Placeholder 2"/>
          <p:cNvSpPr>
            <a:spLocks noGrp="1"/>
          </p:cNvSpPr>
          <p:nvPr>
            <p:ph type="body" sz="quarter" idx="11"/>
          </p:nvPr>
        </p:nvSpPr>
        <p:spPr>
          <a:xfrm>
            <a:off x="139701" y="1420572"/>
            <a:ext cx="11868145" cy="4516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10" name="Text Placeholder 11"/>
          <p:cNvSpPr>
            <a:spLocks noGrp="1"/>
          </p:cNvSpPr>
          <p:nvPr>
            <p:ph type="body" sz="quarter" idx="12"/>
          </p:nvPr>
        </p:nvSpPr>
        <p:spPr>
          <a:xfrm>
            <a:off x="0" y="6370678"/>
            <a:ext cx="10299245" cy="341444"/>
          </a:xfrm>
          <a:prstGeom prst="rect">
            <a:avLst/>
          </a:prstGeom>
        </p:spPr>
        <p:txBody>
          <a:bodyPr/>
          <a:lstStyle>
            <a:lvl1pPr marL="0" indent="0">
              <a:buNone/>
              <a:defRPr sz="1800">
                <a:solidFill>
                  <a:schemeClr val="tx1">
                    <a:lumMod val="65000"/>
                    <a:lumOff val="35000"/>
                  </a:schemeClr>
                </a:solidFill>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6FC16CF0-D327-4180-B415-63E4C09B89BF}"/>
              </a:ext>
            </a:extLst>
          </p:cNvPr>
          <p:cNvSpPr>
            <a:spLocks noGrp="1"/>
          </p:cNvSpPr>
          <p:nvPr>
            <p:ph type="sldNum" sz="quarter" idx="13"/>
          </p:nvPr>
        </p:nvSpPr>
        <p:spPr>
          <a:xfrm>
            <a:off x="9448799" y="6349947"/>
            <a:ext cx="2743200" cy="365125"/>
          </a:xfrm>
        </p:spPr>
        <p:txBody>
          <a:bodyPr/>
          <a:lstStyle/>
          <a:p>
            <a:fld id="{991FF55F-C636-4A1C-86B2-4F22B44AAE44}" type="slidenum">
              <a:rPr lang="en-IE" smtClean="0"/>
              <a:t>‹#›</a:t>
            </a:fld>
            <a:endParaRPr lang="en-IE" dirty="0"/>
          </a:p>
        </p:txBody>
      </p:sp>
    </p:spTree>
    <p:extLst>
      <p:ext uri="{BB962C8B-B14F-4D97-AF65-F5344CB8AC3E}">
        <p14:creationId xmlns:p14="http://schemas.microsoft.com/office/powerpoint/2010/main" val="227774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0506" y="6558875"/>
            <a:ext cx="286661" cy="299125"/>
          </a:xfrm>
          <a:prstGeom prst="rect">
            <a:avLst/>
          </a:prstGeom>
        </p:spPr>
      </p:pic>
      <p:sp>
        <p:nvSpPr>
          <p:cNvPr id="5" name="Rectangle 4"/>
          <p:cNvSpPr/>
          <p:nvPr userDrawn="1"/>
        </p:nvSpPr>
        <p:spPr>
          <a:xfrm>
            <a:off x="0"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Rectangle 6"/>
          <p:cNvSpPr/>
          <p:nvPr userDrawn="1"/>
        </p:nvSpPr>
        <p:spPr>
          <a:xfrm>
            <a:off x="11713698"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10916531"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 Placeholder 11"/>
          <p:cNvSpPr>
            <a:spLocks noGrp="1"/>
          </p:cNvSpPr>
          <p:nvPr>
            <p:ph type="body" sz="quarter" idx="10"/>
          </p:nvPr>
        </p:nvSpPr>
        <p:spPr>
          <a:xfrm>
            <a:off x="2235200" y="3076787"/>
            <a:ext cx="8140699" cy="555793"/>
          </a:xfrm>
          <a:prstGeom prst="rect">
            <a:avLst/>
          </a:prstGeom>
        </p:spPr>
        <p:txBody>
          <a:bodyPr/>
          <a:lstStyle>
            <a:lvl1pPr marL="0" indent="0">
              <a:buNone/>
              <a:defRPr sz="5400"/>
            </a:lvl1pPr>
          </a:lstStyle>
          <a:p>
            <a:pPr lvl="0"/>
            <a:r>
              <a:rPr lang="en-US" dirty="0"/>
              <a:t>Click to edit Master text</a:t>
            </a:r>
            <a:endParaRPr lang="en-IE" dirty="0"/>
          </a:p>
        </p:txBody>
      </p:sp>
    </p:spTree>
    <p:extLst>
      <p:ext uri="{BB962C8B-B14F-4D97-AF65-F5344CB8AC3E}">
        <p14:creationId xmlns:p14="http://schemas.microsoft.com/office/powerpoint/2010/main" val="2349156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E6B19-73F7-E55D-60D5-17BB915696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C784B54C-7B4F-AE74-417D-C6789F8F00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7D7F572-22DC-6BDD-1A1D-C023A084D9E8}"/>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4DC3E909-2182-01FC-30DB-81EAB8445E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3BCF8A-5E85-F65F-798C-09A4E00BEBFC}"/>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1191073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94ACE-EDD6-6E9A-D741-2F3E7D013F8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8F8CDCB-6101-3510-BCA0-5518B38BDC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D317172-6BDD-FA4F-0261-6022CB29212F}"/>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347254DD-57AD-9E9D-95E2-2332F945002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C915368-59BE-917B-DCA1-94A820E3BAE9}"/>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132193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F977D-793C-4300-824F-100A947896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C8DAD67-975A-4D41-B9B7-AE48A4A9AF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5DD318-551B-9B8F-8152-8A24230A58A5}"/>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5D7701A3-6ADA-18E0-B26B-D8ABA76D841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5DE0C9-820A-455E-2C57-4349556BB57B}"/>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028045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E7DF-0031-356A-AC2B-D90A43506DF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ED95114-E0CE-19CA-616D-6C863CE4E9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931ABF-7487-B0F8-C892-7E1BD6EBF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228E87F-F61D-8665-C473-93AB1E8CE62B}"/>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6" name="Footer Placeholder 5">
            <a:extLst>
              <a:ext uri="{FF2B5EF4-FFF2-40B4-BE49-F238E27FC236}">
                <a16:creationId xmlns:a16="http://schemas.microsoft.com/office/drawing/2014/main" id="{3A0468B1-4DCD-C47E-4C8C-696A9E98669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584B6CA-DBE8-6754-83D9-50666D815640}"/>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19657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98C1-C6A6-C424-FEB0-9A537677704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961BEB8-FFC6-B74B-7077-85867A140E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3362F-6812-CFFE-F4C1-BA42449F29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31E56B7-6247-62B1-8CA7-A58A046B7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8CA834-36A9-FCBF-FE79-EFAB6B821D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98BD826-528E-87F3-2925-3E78E4087627}"/>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8" name="Footer Placeholder 7">
            <a:extLst>
              <a:ext uri="{FF2B5EF4-FFF2-40B4-BE49-F238E27FC236}">
                <a16:creationId xmlns:a16="http://schemas.microsoft.com/office/drawing/2014/main" id="{B34C2B58-AD99-0C8D-7576-497638EB653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607312C-D84F-E3DA-5A21-C4C46F838F22}"/>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95003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8D7F0-0C2B-449E-B372-D33030D6208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428B5EF-E5B0-4DB5-904B-7F4BC1CA4B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B980844-566C-45FB-8C47-666C8D8B5B48}"/>
              </a:ext>
            </a:extLst>
          </p:cNvPr>
          <p:cNvSpPr>
            <a:spLocks noGrp="1"/>
          </p:cNvSpPr>
          <p:nvPr>
            <p:ph type="dt" sz="half" idx="10"/>
          </p:nvPr>
        </p:nvSpPr>
        <p:spPr/>
        <p:txBody>
          <a:bodyPr/>
          <a:lstStyle/>
          <a:p>
            <a:endParaRPr lang="en-IE" dirty="0"/>
          </a:p>
        </p:txBody>
      </p:sp>
      <p:sp>
        <p:nvSpPr>
          <p:cNvPr id="5" name="Footer Placeholder 4">
            <a:extLst>
              <a:ext uri="{FF2B5EF4-FFF2-40B4-BE49-F238E27FC236}">
                <a16:creationId xmlns:a16="http://schemas.microsoft.com/office/drawing/2014/main" id="{7D6CC879-4E52-463F-9B92-E0D10C25C64C}"/>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2E9A3D24-1E36-4D4C-93E1-854CBBC7D0E6}"/>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4069704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CEB5-404E-3CEF-B284-66B5D754E2EA}"/>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69AC753-2850-9558-208C-13179CEA288B}"/>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4" name="Footer Placeholder 3">
            <a:extLst>
              <a:ext uri="{FF2B5EF4-FFF2-40B4-BE49-F238E27FC236}">
                <a16:creationId xmlns:a16="http://schemas.microsoft.com/office/drawing/2014/main" id="{AEE4365C-659E-58C9-3832-1973361DFC6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A0A32F3-AF01-86F5-07F6-D2BA7519129D}"/>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86162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F9BF78-EB94-83A9-BCA5-831DD29EBB61}"/>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3" name="Footer Placeholder 2">
            <a:extLst>
              <a:ext uri="{FF2B5EF4-FFF2-40B4-BE49-F238E27FC236}">
                <a16:creationId xmlns:a16="http://schemas.microsoft.com/office/drawing/2014/main" id="{EBD0FECB-DD72-477D-D1D2-909862C3A8E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A6A191C-17BD-9C3A-F2A5-443AB364EAFA}"/>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529291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EDA5-704D-A0AF-BD55-366DEEE74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1E0631C-5C8E-4048-C3EC-396BBDB97A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6EC94C15-4DF7-DDE2-6BC2-C9ED001219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727D9E-7E6F-AB57-06F6-94B7E40AAF3D}"/>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6" name="Footer Placeholder 5">
            <a:extLst>
              <a:ext uri="{FF2B5EF4-FFF2-40B4-BE49-F238E27FC236}">
                <a16:creationId xmlns:a16="http://schemas.microsoft.com/office/drawing/2014/main" id="{B9F8FB4A-5F14-2D68-ED4F-2CD5C8A1DCF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141CE6A-F6AB-D766-4F22-DF6C38A8DA66}"/>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3742824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FF55-B899-6C8A-F598-B1F1BB5FE7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151699F1-BF1B-FC57-D3B7-52E3EF522A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6127D94-B098-998A-21A3-276071A3E4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EEE047-DE33-6AF0-D04B-6B861380B364}"/>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6" name="Footer Placeholder 5">
            <a:extLst>
              <a:ext uri="{FF2B5EF4-FFF2-40B4-BE49-F238E27FC236}">
                <a16:creationId xmlns:a16="http://schemas.microsoft.com/office/drawing/2014/main" id="{D6FC87FE-6537-B502-A8C3-FA2ED22E80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65C8BA9-32DD-5DE9-9ADB-BDDBFE0862C2}"/>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3883016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BF5E-F07F-89F3-78B0-1FD37AA27D82}"/>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9BAF348-2159-2113-220C-841B25CFCD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D410DA8-DAED-8A2C-16C6-D6F682019FD1}"/>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0C513282-CEF7-826D-56F2-728E1C5037D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FD0452B-03E8-BD54-7128-BD314BA0EB38}"/>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14600443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89BAF9-A869-96EE-257B-A8866D9F1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5068928-D09C-6A39-BE71-434397EC33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9ABF4C8-2139-BA42-1A59-D1830F83767B}"/>
              </a:ext>
            </a:extLst>
          </p:cNvPr>
          <p:cNvSpPr>
            <a:spLocks noGrp="1"/>
          </p:cNvSpPr>
          <p:nvPr>
            <p:ph type="dt" sz="half" idx="10"/>
          </p:nvPr>
        </p:nvSpPr>
        <p:spPr/>
        <p:txBody>
          <a:body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8F6D4194-E7E9-4942-2014-7EE19A814FC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64F3D06-30F0-E725-7312-C229658655D7}"/>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149827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4"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7" name="Title 1"/>
          <p:cNvSpPr txBox="1">
            <a:spLocks/>
          </p:cNvSpPr>
          <p:nvPr userDrawn="1"/>
        </p:nvSpPr>
        <p:spPr>
          <a:xfrm>
            <a:off x="-1" y="1173109"/>
            <a:ext cx="12192000" cy="4943548"/>
          </a:xfrm>
          <a:prstGeom prst="rect">
            <a:avLst/>
          </a:prstGeom>
        </p:spPr>
        <p:txBody>
          <a:bodyPr/>
          <a:lstStyle>
            <a:lvl1pPr marL="0" marR="0" lvl="0" indent="0" algn="ctr"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endParaRPr lang="en-IE" sz="2400" dirty="0"/>
          </a:p>
        </p:txBody>
      </p:sp>
      <p:sp>
        <p:nvSpPr>
          <p:cNvPr id="6" name="Slide Number Placeholder 5">
            <a:extLst>
              <a:ext uri="{FF2B5EF4-FFF2-40B4-BE49-F238E27FC236}">
                <a16:creationId xmlns:a16="http://schemas.microsoft.com/office/drawing/2014/main" id="{5F0AF802-C882-4D48-858B-1EB998A1195A}"/>
              </a:ext>
            </a:extLst>
          </p:cNvPr>
          <p:cNvSpPr>
            <a:spLocks noGrp="1"/>
          </p:cNvSpPr>
          <p:nvPr>
            <p:ph type="sldNum" sz="quarter" idx="12"/>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1892837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0506" y="6558875"/>
            <a:ext cx="286661" cy="299125"/>
          </a:xfrm>
          <a:prstGeom prst="rect">
            <a:avLst/>
          </a:prstGeom>
        </p:spPr>
      </p:pic>
      <p:sp>
        <p:nvSpPr>
          <p:cNvPr id="5" name="Rectangle 4"/>
          <p:cNvSpPr/>
          <p:nvPr userDrawn="1"/>
        </p:nvSpPr>
        <p:spPr>
          <a:xfrm>
            <a:off x="0"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Rectangle 6"/>
          <p:cNvSpPr/>
          <p:nvPr userDrawn="1"/>
        </p:nvSpPr>
        <p:spPr>
          <a:xfrm>
            <a:off x="11713698"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10916531"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 Placeholder 11"/>
          <p:cNvSpPr>
            <a:spLocks noGrp="1"/>
          </p:cNvSpPr>
          <p:nvPr>
            <p:ph type="body" sz="quarter" idx="10"/>
          </p:nvPr>
        </p:nvSpPr>
        <p:spPr>
          <a:xfrm>
            <a:off x="2235200" y="3076787"/>
            <a:ext cx="8140699" cy="555793"/>
          </a:xfrm>
          <a:prstGeom prst="rect">
            <a:avLst/>
          </a:prstGeom>
        </p:spPr>
        <p:txBody>
          <a:bodyPr/>
          <a:lstStyle>
            <a:lvl1pPr marL="0" indent="0">
              <a:buNone/>
              <a:defRPr sz="5400"/>
            </a:lvl1pPr>
          </a:lstStyle>
          <a:p>
            <a:pPr lvl="0"/>
            <a:r>
              <a:rPr lang="en-US" dirty="0"/>
              <a:t>Click to edit Master text</a:t>
            </a:r>
            <a:endParaRPr lang="en-IE" dirty="0"/>
          </a:p>
        </p:txBody>
      </p:sp>
    </p:spTree>
    <p:extLst>
      <p:ext uri="{BB962C8B-B14F-4D97-AF65-F5344CB8AC3E}">
        <p14:creationId xmlns:p14="http://schemas.microsoft.com/office/powerpoint/2010/main" val="225528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5"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6" name="Text Placeholder 11"/>
          <p:cNvSpPr>
            <a:spLocks noGrp="1"/>
          </p:cNvSpPr>
          <p:nvPr>
            <p:ph type="body" sz="quarter" idx="10"/>
          </p:nvPr>
        </p:nvSpPr>
        <p:spPr>
          <a:xfrm>
            <a:off x="139702" y="193506"/>
            <a:ext cx="8775697" cy="555793"/>
          </a:xfrm>
          <a:prstGeom prst="rect">
            <a:avLst/>
          </a:prstGeom>
        </p:spPr>
        <p:txBody>
          <a:bodyPr/>
          <a:lstStyle>
            <a:lvl1pPr marL="0" indent="0">
              <a:buNone/>
              <a:defRPr sz="2400"/>
            </a:lvl1pPr>
          </a:lstStyle>
          <a:p>
            <a:pPr lvl="0"/>
            <a:r>
              <a:rPr lang="en-US"/>
              <a:t>Click to edit Master text styles</a:t>
            </a:r>
          </a:p>
        </p:txBody>
      </p:sp>
      <p:sp>
        <p:nvSpPr>
          <p:cNvPr id="3" name="Text Placeholder 2"/>
          <p:cNvSpPr>
            <a:spLocks noGrp="1"/>
          </p:cNvSpPr>
          <p:nvPr>
            <p:ph type="body" sz="quarter" idx="11"/>
          </p:nvPr>
        </p:nvSpPr>
        <p:spPr>
          <a:xfrm>
            <a:off x="139701" y="1420572"/>
            <a:ext cx="11868145" cy="4516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10" name="Text Placeholder 11"/>
          <p:cNvSpPr>
            <a:spLocks noGrp="1"/>
          </p:cNvSpPr>
          <p:nvPr>
            <p:ph type="body" sz="quarter" idx="12"/>
          </p:nvPr>
        </p:nvSpPr>
        <p:spPr>
          <a:xfrm>
            <a:off x="0" y="6370678"/>
            <a:ext cx="10299245" cy="341444"/>
          </a:xfrm>
          <a:prstGeom prst="rect">
            <a:avLst/>
          </a:prstGeom>
        </p:spPr>
        <p:txBody>
          <a:bodyPr/>
          <a:lstStyle>
            <a:lvl1pPr marL="0" indent="0">
              <a:buNone/>
              <a:defRPr sz="1800">
                <a:solidFill>
                  <a:schemeClr val="tx1">
                    <a:lumMod val="65000"/>
                    <a:lumOff val="35000"/>
                  </a:schemeClr>
                </a:solidFill>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6FC16CF0-D327-4180-B415-63E4C09B89BF}"/>
              </a:ext>
            </a:extLst>
          </p:cNvPr>
          <p:cNvSpPr>
            <a:spLocks noGrp="1"/>
          </p:cNvSpPr>
          <p:nvPr>
            <p:ph type="sldNum" sz="quarter" idx="13"/>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2782739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B1393-EC1F-9538-913B-1ACF318C52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6EEF2D2-2D60-1C8D-1D73-3C559D4CCB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866353B-10B7-A5FD-57D0-CC98E8598549}"/>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C4F524EB-9850-11B1-4435-EB4D9EE0647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5497EED-A170-EFE3-F7EF-5766E78BB062}"/>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3894267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3BEA4-8263-4037-BB7A-EC23A9D4ED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C81E59B-F499-48C6-A31F-675686D5CA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ACC697-3251-433E-94D0-EB78B6DA9A72}"/>
              </a:ext>
            </a:extLst>
          </p:cNvPr>
          <p:cNvSpPr>
            <a:spLocks noGrp="1"/>
          </p:cNvSpPr>
          <p:nvPr>
            <p:ph type="dt" sz="half" idx="10"/>
          </p:nvPr>
        </p:nvSpPr>
        <p:spPr/>
        <p:txBody>
          <a:bodyPr/>
          <a:lstStyle/>
          <a:p>
            <a:endParaRPr lang="en-IE" dirty="0"/>
          </a:p>
        </p:txBody>
      </p:sp>
      <p:sp>
        <p:nvSpPr>
          <p:cNvPr id="5" name="Footer Placeholder 4">
            <a:extLst>
              <a:ext uri="{FF2B5EF4-FFF2-40B4-BE49-F238E27FC236}">
                <a16:creationId xmlns:a16="http://schemas.microsoft.com/office/drawing/2014/main" id="{32FB2724-0DA7-4E90-AFE1-F520F50323B2}"/>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A635FDDB-D26D-4F67-BE3C-FF981A567562}"/>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27244047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BBDA8-4E12-9049-DA75-200B36840F9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B9FC45B-1B60-C6B2-934C-53BC1CB3C0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917468A-4C61-DB48-85CD-6652CC96B05D}"/>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8B6B1F94-BABA-4CAF-817A-2A9B58727DD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3E67F51-9A96-918E-DF83-4C7F6E82BDB0}"/>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5704305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C808-23FC-97F0-0F2B-D65EFBA3D5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F26851E-55EB-BA49-EFD0-594AC75967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538C1C-0404-06F1-4E67-2DA3618F31D1}"/>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C94FAB46-9C86-7634-6696-6705BDBE353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C165951-FADB-32E8-E058-2EBE5A62A475}"/>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33272637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562D4-2E97-C36D-0D6D-BDF6CE17139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B47F0A8-1C8E-9839-7991-C5E95F9331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CEC03C2-5C6A-C2E6-1A00-47E1B92FC7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DD7EE64-CEDC-4DF8-4AEB-962D77F521AD}"/>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6" name="Footer Placeholder 5">
            <a:extLst>
              <a:ext uri="{FF2B5EF4-FFF2-40B4-BE49-F238E27FC236}">
                <a16:creationId xmlns:a16="http://schemas.microsoft.com/office/drawing/2014/main" id="{528C22F8-6DB0-16AD-881D-01F5B263C37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E50C369-EACA-02F5-E9A6-11445E69B22A}"/>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32041994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29BDE-75D8-9C79-E7D8-16EEA0E023B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530B962-625C-B3F6-0B3C-FF5527235A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558D6A-BFCE-0B93-6797-02B40B3581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8348371-092E-2CD9-E400-FE9C0930E3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A8FF8B-2DFA-82C8-8177-2369CAB774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819824CC-F9F2-2D34-30B5-685E10388737}"/>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8" name="Footer Placeholder 7">
            <a:extLst>
              <a:ext uri="{FF2B5EF4-FFF2-40B4-BE49-F238E27FC236}">
                <a16:creationId xmlns:a16="http://schemas.microsoft.com/office/drawing/2014/main" id="{7DC1A744-2EAD-53A4-4DA3-8E43CDB8161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44E273D-26D4-1B03-D4AB-61141605035E}"/>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10992093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9FABC-DC43-7AF1-3806-9F508B5CDEE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0D39105-B326-C5C6-ED4E-43433B173053}"/>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4" name="Footer Placeholder 3">
            <a:extLst>
              <a:ext uri="{FF2B5EF4-FFF2-40B4-BE49-F238E27FC236}">
                <a16:creationId xmlns:a16="http://schemas.microsoft.com/office/drawing/2014/main" id="{9F509DE1-3E11-11D6-50B6-DF68D11E63B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6C24D74-193C-FC66-BD3F-D22F562CA4FD}"/>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1258773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5CD79C-B15C-0464-1294-800743FC6E54}"/>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3" name="Footer Placeholder 2">
            <a:extLst>
              <a:ext uri="{FF2B5EF4-FFF2-40B4-BE49-F238E27FC236}">
                <a16:creationId xmlns:a16="http://schemas.microsoft.com/office/drawing/2014/main" id="{180F3CA4-5DAB-69E0-22C0-72473637270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DD637A8-B6D6-DA85-4DCC-E5D08274EA4C}"/>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241790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2DD9-88DE-F800-141F-ED5966FD7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D4CF0F5A-DAE3-E30F-4C75-69D3A36337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342F75AF-29BC-360C-D6BD-61F8B99D1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C002C0-A9AA-7DA4-B8A9-8FE4531B00B8}"/>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6" name="Footer Placeholder 5">
            <a:extLst>
              <a:ext uri="{FF2B5EF4-FFF2-40B4-BE49-F238E27FC236}">
                <a16:creationId xmlns:a16="http://schemas.microsoft.com/office/drawing/2014/main" id="{7F4772B0-3576-730E-F345-A764E81181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B81275B-2CA7-BA80-A9E1-DA091580604C}"/>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621128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E179D-187D-9BD9-D475-20E71B1A45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604146D-8D43-87DF-BC81-0C765F7E8F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F414D72-5EAA-160F-8207-20B8A2B2BD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C21C97-4BF7-23C4-B147-D7E92A20A2BD}"/>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6" name="Footer Placeholder 5">
            <a:extLst>
              <a:ext uri="{FF2B5EF4-FFF2-40B4-BE49-F238E27FC236}">
                <a16:creationId xmlns:a16="http://schemas.microsoft.com/office/drawing/2014/main" id="{D1FBF400-50FD-3653-A2F8-CEB936AE574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54568E0-8B3F-77BB-D929-714892D41CA2}"/>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41665224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C3E3E-A716-E6B8-2980-6B91C5F102F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6E081FA-6BEF-910B-8837-0CC907733F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BDBAA0B-BA52-0ECD-9BE7-D946A1FDF602}"/>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B17B89F7-9815-CABC-4A2E-859B0E54432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7EAA90E-3151-CFD6-918A-58875E8EFD60}"/>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24086049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AC8FB4-AF52-63D4-451A-7D7468555C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BEA3B75-4BF3-F7EF-B8E7-BA6EF2CD3E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BC83A81-3E60-A747-EF70-4E83E66D3FF9}"/>
              </a:ext>
            </a:extLst>
          </p:cNvPr>
          <p:cNvSpPr>
            <a:spLocks noGrp="1"/>
          </p:cNvSpPr>
          <p:nvPr>
            <p:ph type="dt" sz="half" idx="10"/>
          </p:nvPr>
        </p:nvSpPr>
        <p:spPr/>
        <p:txBody>
          <a:body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6673A9C6-6A64-5E42-8942-6112DA5FB56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0805336-E540-E163-9F4A-5D42A3A31470}"/>
              </a:ext>
            </a:extLst>
          </p:cNvPr>
          <p:cNvSpPr>
            <a:spLocks noGrp="1"/>
          </p:cNvSpPr>
          <p:nvPr>
            <p:ph type="sldNum" sz="quarter" idx="12"/>
          </p:nvPr>
        </p:nvSpPr>
        <p:spPr/>
        <p:txBody>
          <a:bodyPr/>
          <a:lstStyle/>
          <a:p>
            <a:fld id="{A818503F-476D-4B09-8F18-BF27792839EA}" type="slidenum">
              <a:rPr lang="en-IE" smtClean="0"/>
              <a:t>‹#›</a:t>
            </a:fld>
            <a:endParaRPr lang="en-IE"/>
          </a:p>
        </p:txBody>
      </p:sp>
    </p:spTree>
    <p:extLst>
      <p:ext uri="{BB962C8B-B14F-4D97-AF65-F5344CB8AC3E}">
        <p14:creationId xmlns:p14="http://schemas.microsoft.com/office/powerpoint/2010/main" val="304990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69F3A-EDAD-46BF-82F4-7018DD7B0AF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A8583E8-C3B4-426F-A39F-6454BA07A4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41DF048-1009-43AD-B092-98C284F29B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D74AEA8-E1EF-4479-8E01-AB31CFB0A7F6}"/>
              </a:ext>
            </a:extLst>
          </p:cNvPr>
          <p:cNvSpPr>
            <a:spLocks noGrp="1"/>
          </p:cNvSpPr>
          <p:nvPr>
            <p:ph type="dt" sz="half" idx="10"/>
          </p:nvPr>
        </p:nvSpPr>
        <p:spPr/>
        <p:txBody>
          <a:bodyPr/>
          <a:lstStyle/>
          <a:p>
            <a:endParaRPr lang="en-IE" dirty="0"/>
          </a:p>
        </p:txBody>
      </p:sp>
      <p:sp>
        <p:nvSpPr>
          <p:cNvPr id="6" name="Footer Placeholder 5">
            <a:extLst>
              <a:ext uri="{FF2B5EF4-FFF2-40B4-BE49-F238E27FC236}">
                <a16:creationId xmlns:a16="http://schemas.microsoft.com/office/drawing/2014/main" id="{EA8C1BDD-7030-40F9-8883-672692E7A59F}"/>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AA7B51A2-5AF6-43B9-826C-F7FFC1A4FA85}"/>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35661505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4"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7" name="Title 1"/>
          <p:cNvSpPr txBox="1">
            <a:spLocks/>
          </p:cNvSpPr>
          <p:nvPr userDrawn="1"/>
        </p:nvSpPr>
        <p:spPr>
          <a:xfrm>
            <a:off x="-1" y="1173109"/>
            <a:ext cx="12192000" cy="4943548"/>
          </a:xfrm>
          <a:prstGeom prst="rect">
            <a:avLst/>
          </a:prstGeom>
        </p:spPr>
        <p:txBody>
          <a:bodyPr/>
          <a:lstStyle>
            <a:lvl1pPr marL="0" marR="0" lvl="0" indent="0" algn="ctr"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endParaRPr lang="en-IE" sz="2400" dirty="0"/>
          </a:p>
        </p:txBody>
      </p:sp>
      <p:sp>
        <p:nvSpPr>
          <p:cNvPr id="6" name="Slide Number Placeholder 5">
            <a:extLst>
              <a:ext uri="{FF2B5EF4-FFF2-40B4-BE49-F238E27FC236}">
                <a16:creationId xmlns:a16="http://schemas.microsoft.com/office/drawing/2014/main" id="{5F0AF802-C882-4D48-858B-1EB998A1195A}"/>
              </a:ext>
            </a:extLst>
          </p:cNvPr>
          <p:cNvSpPr>
            <a:spLocks noGrp="1"/>
          </p:cNvSpPr>
          <p:nvPr>
            <p:ph type="sldNum" sz="quarter" idx="12"/>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13146718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0506" y="6558875"/>
            <a:ext cx="286661" cy="299125"/>
          </a:xfrm>
          <a:prstGeom prst="rect">
            <a:avLst/>
          </a:prstGeom>
        </p:spPr>
      </p:pic>
      <p:sp>
        <p:nvSpPr>
          <p:cNvPr id="5" name="Rectangle 4"/>
          <p:cNvSpPr/>
          <p:nvPr userDrawn="1"/>
        </p:nvSpPr>
        <p:spPr>
          <a:xfrm>
            <a:off x="0"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Rectangle 6"/>
          <p:cNvSpPr/>
          <p:nvPr userDrawn="1"/>
        </p:nvSpPr>
        <p:spPr>
          <a:xfrm>
            <a:off x="11713698"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10916531"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 Placeholder 11"/>
          <p:cNvSpPr>
            <a:spLocks noGrp="1"/>
          </p:cNvSpPr>
          <p:nvPr>
            <p:ph type="body" sz="quarter" idx="10"/>
          </p:nvPr>
        </p:nvSpPr>
        <p:spPr>
          <a:xfrm>
            <a:off x="2235200" y="3076787"/>
            <a:ext cx="8140699" cy="555793"/>
          </a:xfrm>
          <a:prstGeom prst="rect">
            <a:avLst/>
          </a:prstGeom>
        </p:spPr>
        <p:txBody>
          <a:bodyPr/>
          <a:lstStyle>
            <a:lvl1pPr marL="0" indent="0">
              <a:buNone/>
              <a:defRPr sz="5400"/>
            </a:lvl1pPr>
          </a:lstStyle>
          <a:p>
            <a:pPr lvl="0"/>
            <a:r>
              <a:rPr lang="en-US" dirty="0"/>
              <a:t>Click to edit Master text</a:t>
            </a:r>
            <a:endParaRPr lang="en-IE" dirty="0"/>
          </a:p>
        </p:txBody>
      </p:sp>
    </p:spTree>
    <p:extLst>
      <p:ext uri="{BB962C8B-B14F-4D97-AF65-F5344CB8AC3E}">
        <p14:creationId xmlns:p14="http://schemas.microsoft.com/office/powerpoint/2010/main" val="1972468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5"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6" name="Text Placeholder 11"/>
          <p:cNvSpPr>
            <a:spLocks noGrp="1"/>
          </p:cNvSpPr>
          <p:nvPr>
            <p:ph type="body" sz="quarter" idx="10"/>
          </p:nvPr>
        </p:nvSpPr>
        <p:spPr>
          <a:xfrm>
            <a:off x="139702" y="193506"/>
            <a:ext cx="8775697" cy="555793"/>
          </a:xfrm>
          <a:prstGeom prst="rect">
            <a:avLst/>
          </a:prstGeom>
        </p:spPr>
        <p:txBody>
          <a:bodyPr/>
          <a:lstStyle>
            <a:lvl1pPr marL="0" indent="0">
              <a:buNone/>
              <a:defRPr sz="2400"/>
            </a:lvl1pPr>
          </a:lstStyle>
          <a:p>
            <a:pPr lvl="0"/>
            <a:r>
              <a:rPr lang="en-US"/>
              <a:t>Click to edit Master text styles</a:t>
            </a:r>
          </a:p>
        </p:txBody>
      </p:sp>
      <p:sp>
        <p:nvSpPr>
          <p:cNvPr id="3" name="Text Placeholder 2"/>
          <p:cNvSpPr>
            <a:spLocks noGrp="1"/>
          </p:cNvSpPr>
          <p:nvPr>
            <p:ph type="body" sz="quarter" idx="11"/>
          </p:nvPr>
        </p:nvSpPr>
        <p:spPr>
          <a:xfrm>
            <a:off x="139701" y="1420572"/>
            <a:ext cx="11868145" cy="4516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10" name="Text Placeholder 11"/>
          <p:cNvSpPr>
            <a:spLocks noGrp="1"/>
          </p:cNvSpPr>
          <p:nvPr>
            <p:ph type="body" sz="quarter" idx="12"/>
          </p:nvPr>
        </p:nvSpPr>
        <p:spPr>
          <a:xfrm>
            <a:off x="0" y="6370678"/>
            <a:ext cx="10299245" cy="341444"/>
          </a:xfrm>
          <a:prstGeom prst="rect">
            <a:avLst/>
          </a:prstGeom>
        </p:spPr>
        <p:txBody>
          <a:bodyPr/>
          <a:lstStyle>
            <a:lvl1pPr marL="0" indent="0">
              <a:buNone/>
              <a:defRPr sz="1800">
                <a:solidFill>
                  <a:schemeClr val="tx1">
                    <a:lumMod val="65000"/>
                    <a:lumOff val="35000"/>
                  </a:schemeClr>
                </a:solidFill>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6FC16CF0-D327-4180-B415-63E4C09B89BF}"/>
              </a:ext>
            </a:extLst>
          </p:cNvPr>
          <p:cNvSpPr>
            <a:spLocks noGrp="1"/>
          </p:cNvSpPr>
          <p:nvPr>
            <p:ph type="sldNum" sz="quarter" idx="13"/>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3579731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588E5-83D7-493C-81B4-968D22E67290}"/>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3CEFDEF-10F7-4631-BBAA-DAA2CC6AE4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30882F-693E-41C2-8517-C4EF5C303A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B7CADD72-EEEC-4D22-B593-6EF0789202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9F76B9-2169-41E7-B07E-9E4A9F7A4B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6A40C60-8E02-4822-B760-44FAE08A02FE}"/>
              </a:ext>
            </a:extLst>
          </p:cNvPr>
          <p:cNvSpPr>
            <a:spLocks noGrp="1"/>
          </p:cNvSpPr>
          <p:nvPr>
            <p:ph type="dt" sz="half" idx="10"/>
          </p:nvPr>
        </p:nvSpPr>
        <p:spPr/>
        <p:txBody>
          <a:bodyPr/>
          <a:lstStyle/>
          <a:p>
            <a:endParaRPr lang="en-IE" dirty="0"/>
          </a:p>
        </p:txBody>
      </p:sp>
      <p:sp>
        <p:nvSpPr>
          <p:cNvPr id="8" name="Footer Placeholder 7">
            <a:extLst>
              <a:ext uri="{FF2B5EF4-FFF2-40B4-BE49-F238E27FC236}">
                <a16:creationId xmlns:a16="http://schemas.microsoft.com/office/drawing/2014/main" id="{9F7DBDE9-897A-4098-9035-D21ABF6F9407}"/>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A9859636-EEC4-418E-903F-87DA6046F56F}"/>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2549441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0D62A-8869-4718-BA80-58D027D6DAD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F28CA730-B2EF-4400-B742-D9F7A117AE88}"/>
              </a:ext>
            </a:extLst>
          </p:cNvPr>
          <p:cNvSpPr>
            <a:spLocks noGrp="1"/>
          </p:cNvSpPr>
          <p:nvPr>
            <p:ph type="dt" sz="half" idx="10"/>
          </p:nvPr>
        </p:nvSpPr>
        <p:spPr/>
        <p:txBody>
          <a:bodyPr/>
          <a:lstStyle/>
          <a:p>
            <a:endParaRPr lang="en-IE" dirty="0"/>
          </a:p>
        </p:txBody>
      </p:sp>
      <p:sp>
        <p:nvSpPr>
          <p:cNvPr id="4" name="Footer Placeholder 3">
            <a:extLst>
              <a:ext uri="{FF2B5EF4-FFF2-40B4-BE49-F238E27FC236}">
                <a16:creationId xmlns:a16="http://schemas.microsoft.com/office/drawing/2014/main" id="{06546690-92B9-4CAA-B74A-7B7F50203FB3}"/>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6987B5C4-6644-4532-9EA8-2B30BF243785}"/>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2984833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23C627-D9AA-4E71-A5D4-75B38F641EE6}"/>
              </a:ext>
            </a:extLst>
          </p:cNvPr>
          <p:cNvSpPr>
            <a:spLocks noGrp="1"/>
          </p:cNvSpPr>
          <p:nvPr>
            <p:ph type="dt" sz="half" idx="10"/>
          </p:nvPr>
        </p:nvSpPr>
        <p:spPr/>
        <p:txBody>
          <a:bodyPr/>
          <a:lstStyle/>
          <a:p>
            <a:endParaRPr lang="en-IE" dirty="0"/>
          </a:p>
        </p:txBody>
      </p:sp>
      <p:sp>
        <p:nvSpPr>
          <p:cNvPr id="3" name="Footer Placeholder 2">
            <a:extLst>
              <a:ext uri="{FF2B5EF4-FFF2-40B4-BE49-F238E27FC236}">
                <a16:creationId xmlns:a16="http://schemas.microsoft.com/office/drawing/2014/main" id="{E4D0C3FF-FE62-431C-A09C-114D6849F48E}"/>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3F3BD87D-9473-4002-83CC-2F31157F640E}"/>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421927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A83A-68E7-4F5D-BA91-E3EE15C573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A74B319-F313-4DA7-BF24-2C8EEDBA04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E9B5D61-ECC8-4129-A561-2B2C1D2AA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A2BB-0EBA-4CDD-AC11-844867BD0E1F}"/>
              </a:ext>
            </a:extLst>
          </p:cNvPr>
          <p:cNvSpPr>
            <a:spLocks noGrp="1"/>
          </p:cNvSpPr>
          <p:nvPr>
            <p:ph type="dt" sz="half" idx="10"/>
          </p:nvPr>
        </p:nvSpPr>
        <p:spPr/>
        <p:txBody>
          <a:bodyPr/>
          <a:lstStyle/>
          <a:p>
            <a:endParaRPr lang="en-IE" dirty="0"/>
          </a:p>
        </p:txBody>
      </p:sp>
      <p:sp>
        <p:nvSpPr>
          <p:cNvPr id="6" name="Footer Placeholder 5">
            <a:extLst>
              <a:ext uri="{FF2B5EF4-FFF2-40B4-BE49-F238E27FC236}">
                <a16:creationId xmlns:a16="http://schemas.microsoft.com/office/drawing/2014/main" id="{9CC84E10-10E5-4633-95E3-66D963A96998}"/>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0A577EBE-55C1-423A-A037-AE1A0B63864F}"/>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2996407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D2242-2736-470F-8790-CE3BA438D0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5306E64-275B-465C-87B8-8668709836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FDDDE5A2-9B07-423A-B48C-960D5BFEE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272D65-3DDC-41B2-B30B-CFD03DB04351}"/>
              </a:ext>
            </a:extLst>
          </p:cNvPr>
          <p:cNvSpPr>
            <a:spLocks noGrp="1"/>
          </p:cNvSpPr>
          <p:nvPr>
            <p:ph type="dt" sz="half" idx="10"/>
          </p:nvPr>
        </p:nvSpPr>
        <p:spPr/>
        <p:txBody>
          <a:bodyPr/>
          <a:lstStyle/>
          <a:p>
            <a:endParaRPr lang="en-IE" dirty="0"/>
          </a:p>
        </p:txBody>
      </p:sp>
      <p:sp>
        <p:nvSpPr>
          <p:cNvPr id="6" name="Footer Placeholder 5">
            <a:extLst>
              <a:ext uri="{FF2B5EF4-FFF2-40B4-BE49-F238E27FC236}">
                <a16:creationId xmlns:a16="http://schemas.microsoft.com/office/drawing/2014/main" id="{E47BB4CD-4834-4655-97F6-50E5ECD8D696}"/>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9285DA74-334B-4C2D-923B-A058C8BB3C90}"/>
              </a:ext>
            </a:extLst>
          </p:cNvPr>
          <p:cNvSpPr>
            <a:spLocks noGrp="1"/>
          </p:cNvSpPr>
          <p:nvPr>
            <p:ph type="sldNum" sz="quarter" idx="12"/>
          </p:nvPr>
        </p:nvSpPr>
        <p:spPr/>
        <p:txBody>
          <a:bodyPr/>
          <a:lstStyle/>
          <a:p>
            <a:fld id="{0FFF7330-6EEA-4E37-8BAB-E79B20652D42}" type="slidenum">
              <a:rPr lang="en-IE" smtClean="0"/>
              <a:t>‹#›</a:t>
            </a:fld>
            <a:endParaRPr lang="en-IE" dirty="0"/>
          </a:p>
        </p:txBody>
      </p:sp>
    </p:spTree>
    <p:extLst>
      <p:ext uri="{BB962C8B-B14F-4D97-AF65-F5344CB8AC3E}">
        <p14:creationId xmlns:p14="http://schemas.microsoft.com/office/powerpoint/2010/main" val="140485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C501A3-DC62-43A2-841C-903D8BC14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32E16E6-AF6E-49D1-9655-D24AD636D7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C466ECC-91AF-4BCB-8847-4AE135FE88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E" dirty="0"/>
          </a:p>
        </p:txBody>
      </p:sp>
      <p:sp>
        <p:nvSpPr>
          <p:cNvPr id="5" name="Footer Placeholder 4">
            <a:extLst>
              <a:ext uri="{FF2B5EF4-FFF2-40B4-BE49-F238E27FC236}">
                <a16:creationId xmlns:a16="http://schemas.microsoft.com/office/drawing/2014/main" id="{7876A44B-F197-47CC-8E11-93A40D35BA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82378F9A-7342-4B3F-B736-64141071B1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F7330-6EEA-4E37-8BAB-E79B20652D42}" type="slidenum">
              <a:rPr lang="en-IE" smtClean="0"/>
              <a:t>‹#›</a:t>
            </a:fld>
            <a:endParaRPr lang="en-IE" dirty="0"/>
          </a:p>
        </p:txBody>
      </p:sp>
    </p:spTree>
    <p:extLst>
      <p:ext uri="{BB962C8B-B14F-4D97-AF65-F5344CB8AC3E}">
        <p14:creationId xmlns:p14="http://schemas.microsoft.com/office/powerpoint/2010/main" val="39267723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4AEA42-86AC-6D95-0B52-A1528D8DAA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E8766C4-8B7A-9C40-3D94-2EE3A8663B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5F18A15-C32A-5FBE-F102-3B28726889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DBBC65-0276-4071-B8B0-B8E6F5ACEEFD}" type="datetimeFigureOut">
              <a:rPr lang="en-IE" smtClean="0"/>
              <a:t>10/10/2024</a:t>
            </a:fld>
            <a:endParaRPr lang="en-IE"/>
          </a:p>
        </p:txBody>
      </p:sp>
      <p:sp>
        <p:nvSpPr>
          <p:cNvPr id="5" name="Footer Placeholder 4">
            <a:extLst>
              <a:ext uri="{FF2B5EF4-FFF2-40B4-BE49-F238E27FC236}">
                <a16:creationId xmlns:a16="http://schemas.microsoft.com/office/drawing/2014/main" id="{01D288D2-BDCD-96CE-7F88-F0088E17B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598998D1-DBD8-6401-BE44-D4AFE0EEC5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81CB4-AFE2-4798-8B11-70D7AC3AB9B5}" type="slidenum">
              <a:rPr lang="en-IE" smtClean="0"/>
              <a:t>‹#›</a:t>
            </a:fld>
            <a:endParaRPr lang="en-IE"/>
          </a:p>
        </p:txBody>
      </p:sp>
    </p:spTree>
    <p:extLst>
      <p:ext uri="{BB962C8B-B14F-4D97-AF65-F5344CB8AC3E}">
        <p14:creationId xmlns:p14="http://schemas.microsoft.com/office/powerpoint/2010/main" val="39722925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64088B-B7D9-5403-F720-D7C0CC0821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AB152AB-24BE-8009-25D0-49366359E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BE045DD-54A2-4740-38E4-CAF9640366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31FF19-88E0-4539-A7FD-BB2B73F3500E}" type="datetimeFigureOut">
              <a:rPr lang="en-IE" smtClean="0"/>
              <a:t>10/10/2024</a:t>
            </a:fld>
            <a:endParaRPr lang="en-IE"/>
          </a:p>
        </p:txBody>
      </p:sp>
      <p:sp>
        <p:nvSpPr>
          <p:cNvPr id="5" name="Footer Placeholder 4">
            <a:extLst>
              <a:ext uri="{FF2B5EF4-FFF2-40B4-BE49-F238E27FC236}">
                <a16:creationId xmlns:a16="http://schemas.microsoft.com/office/drawing/2014/main" id="{C3E444FB-5FD7-4A6F-9756-DDFBEA8F1E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476DD503-B066-BCA2-F1EF-27C936486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18503F-476D-4B09-8F18-BF27792839EA}" type="slidenum">
              <a:rPr lang="en-IE" smtClean="0"/>
              <a:t>‹#›</a:t>
            </a:fld>
            <a:endParaRPr lang="en-IE"/>
          </a:p>
        </p:txBody>
      </p:sp>
    </p:spTree>
    <p:extLst>
      <p:ext uri="{BB962C8B-B14F-4D97-AF65-F5344CB8AC3E}">
        <p14:creationId xmlns:p14="http://schemas.microsoft.com/office/powerpoint/2010/main" val="211070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13"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diagramColors" Target="../diagrams/colors1.xml"/><Relationship Id="rId17" Type="http://schemas.openxmlformats.org/officeDocument/2006/relationships/image" Target="../media/image5.jpeg"/><Relationship Id="rId2" Type="http://schemas.openxmlformats.org/officeDocument/2006/relationships/notesSlide" Target="../notesSlides/notesSlide2.xml"/><Relationship Id="rId16" Type="http://schemas.openxmlformats.org/officeDocument/2006/relationships/image" Target="../media/image12.gif"/><Relationship Id="rId1" Type="http://schemas.openxmlformats.org/officeDocument/2006/relationships/slideLayout" Target="../slideLayouts/slideLayout40.xml"/><Relationship Id="rId6" Type="http://schemas.openxmlformats.org/officeDocument/2006/relationships/hyperlink" Target="http://www.google.ie/url?sa=i&amp;rct=j&amp;q=&amp;esrc=s&amp;source=images&amp;cd=&amp;cad=rja&amp;uact=8&amp;ved=0CAcQjRxqFQoTCKK5-crZ-8cCFYua2wodT8gIzw&amp;url=http://www.psdgraphics.com/psd/couple-silhouette-male-and-female-psd/&amp;bvm=bv.102829193,d.ZGU&amp;psig=AFQjCNFRODZyG_G_slCnhnAa8VHjLT2N4w&amp;ust=1442497827572414" TargetMode="External"/><Relationship Id="rId11" Type="http://schemas.openxmlformats.org/officeDocument/2006/relationships/diagramQuickStyle" Target="../diagrams/quickStyle1.xml"/><Relationship Id="rId5" Type="http://schemas.openxmlformats.org/officeDocument/2006/relationships/image" Target="../media/image8.jpeg"/><Relationship Id="rId15" Type="http://schemas.openxmlformats.org/officeDocument/2006/relationships/image" Target="../media/image11.jpeg"/><Relationship Id="rId10" Type="http://schemas.openxmlformats.org/officeDocument/2006/relationships/diagramLayout" Target="../diagrams/layout1.xml"/><Relationship Id="rId4" Type="http://schemas.openxmlformats.org/officeDocument/2006/relationships/hyperlink" Target="http://www.google.ie/url?sa=i&amp;rct=j&amp;q=&amp;esrc=s&amp;source=images&amp;cd=&amp;cad=rja&amp;uact=8&amp;ved=0CAcQjRxqFQoTCPzz6cnY-8cCFc8I2wodgFoNyg&amp;url=http://www.psdgraphics.com/psd/couple-silhouette-male-and-female-psd/&amp;psig=AFQjCNEff2YB2h0-eTVgzincidHlXqsxhA&amp;ust=1442497613533813" TargetMode="External"/><Relationship Id="rId9" Type="http://schemas.openxmlformats.org/officeDocument/2006/relationships/diagramData" Target="../diagrams/data1.xml"/><Relationship Id="rId1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hyperlink" Target="mailto:Juliette.byrne@ireachhq.com" TargetMode="External"/><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hyperlink" Target="mailto:oisin.byrne@ireachhq.com"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122830" y="6335465"/>
            <a:ext cx="4145237" cy="477567"/>
          </a:xfrm>
          <a:prstGeom prst="rect">
            <a:avLst/>
          </a:prstGeom>
          <a:noFill/>
          <a:ln cap="flat">
            <a:noFill/>
          </a:ln>
        </p:spPr>
        <p:txBody>
          <a:bodyPr vert="horz" wrap="none" lIns="91440" tIns="45720" rIns="91440" bIns="45720" anchor="t" anchorCtr="0" compatLnSpc="1">
            <a:spAutoFit/>
          </a:bodyPr>
          <a:lstStyle/>
          <a:p>
            <a:pPr marL="0" marR="0" lvl="0" indent="0" algn="l" defTabSz="914400" rtl="0" eaLnBrk="1" fontAlgn="auto" latinLnBrk="0" hangingPunct="1">
              <a:lnSpc>
                <a:spcPct val="80000"/>
              </a:lnSpc>
              <a:spcBef>
                <a:spcPts val="70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1200" cap="none" spc="0" normalizeH="0" baseline="0" noProof="0" dirty="0">
                <a:ln>
                  <a:noFill/>
                </a:ln>
                <a:solidFill>
                  <a:srgbClr val="404040"/>
                </a:solidFill>
                <a:effectLst/>
                <a:uLnTx/>
                <a:uFillTx/>
                <a:latin typeface="Calibri"/>
                <a:ea typeface="+mn-ea"/>
                <a:cs typeface="+mn-cs"/>
              </a:rPr>
              <a:t>For more information, contact Oisin Byrne, Managing Director</a:t>
            </a:r>
          </a:p>
          <a:p>
            <a:pPr marL="0" marR="0" lvl="0" indent="0" algn="l" defTabSz="914400" rtl="0" eaLnBrk="1" fontAlgn="auto" latinLnBrk="0" hangingPunct="1">
              <a:lnSpc>
                <a:spcPct val="80000"/>
              </a:lnSpc>
              <a:spcBef>
                <a:spcPts val="70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1200" cap="none" spc="0" normalizeH="0" baseline="0" noProof="0" dirty="0">
                <a:ln>
                  <a:noFill/>
                </a:ln>
                <a:solidFill>
                  <a:srgbClr val="404040"/>
                </a:solidFill>
                <a:effectLst/>
                <a:uLnTx/>
                <a:uFillTx/>
                <a:latin typeface="Calibri"/>
                <a:ea typeface="+mn-ea"/>
                <a:cs typeface="+mn-cs"/>
              </a:rPr>
              <a:t>Phone: 01-214-3741 Email: oisin.byrne@ireachhq.com</a:t>
            </a:r>
            <a:endParaRPr kumimoji="0" lang="en-IE"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72154D2C-9B7C-43F1-B97E-9C4555D0EB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Picture 2" descr="Image result for ireach insights">
            <a:extLst>
              <a:ext uri="{FF2B5EF4-FFF2-40B4-BE49-F238E27FC236}">
                <a16:creationId xmlns:a16="http://schemas.microsoft.com/office/drawing/2014/main" id="{8113E430-5ECB-41C3-B20C-B57F49F990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500" b="17908"/>
          <a:stretch/>
        </p:blipFill>
        <p:spPr bwMode="auto">
          <a:xfrm>
            <a:off x="300965" y="5123154"/>
            <a:ext cx="1565031" cy="1026546"/>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AEB5E630-0B14-4AE1-90BB-47A23D56F045}"/>
              </a:ext>
            </a:extLst>
          </p:cNvPr>
          <p:cNvSpPr txBox="1">
            <a:spLocks/>
          </p:cNvSpPr>
          <p:nvPr/>
        </p:nvSpPr>
        <p:spPr>
          <a:xfrm>
            <a:off x="2174125" y="4910577"/>
            <a:ext cx="7274674" cy="9026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800" b="0" i="0" u="none" strike="noStrike" kern="0" cap="none" spc="0" baseline="0">
                <a:solidFill>
                  <a:srgbClr val="000000"/>
                </a:solidFill>
                <a:uFillTx/>
              </a:defRPr>
            </a:pPr>
            <a:r>
              <a:rPr kumimoji="0" lang="en-IE" sz="2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Palliative Care Research Study All Island (ROI &amp; NI Combined)</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u="none" strike="noStrike" kern="0" cap="none" spc="0" baseline="0">
                <a:solidFill>
                  <a:srgbClr val="000000"/>
                </a:solidFill>
                <a:uFillTx/>
              </a:defRPr>
            </a:pPr>
            <a:r>
              <a:rPr kumimoji="0" lang="en-GB" sz="2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(July 2024 Version 1.1)</a:t>
            </a:r>
          </a:p>
        </p:txBody>
      </p:sp>
      <p:pic>
        <p:nvPicPr>
          <p:cNvPr id="12" name="Picture 11">
            <a:extLst>
              <a:ext uri="{FF2B5EF4-FFF2-40B4-BE49-F238E27FC236}">
                <a16:creationId xmlns:a16="http://schemas.microsoft.com/office/drawing/2014/main" id="{A6ECBA11-4B1E-4A3D-8914-4517493E3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4751" y="4709554"/>
            <a:ext cx="2345702" cy="1474764"/>
          </a:xfrm>
          <a:prstGeom prst="rect">
            <a:avLst/>
          </a:prstGeom>
        </p:spPr>
      </p:pic>
      <p:pic>
        <p:nvPicPr>
          <p:cNvPr id="6146" name="Picture 2" descr="All About Home-Based Palliative Care and How It Can Help You">
            <a:extLst>
              <a:ext uri="{FF2B5EF4-FFF2-40B4-BE49-F238E27FC236}">
                <a16:creationId xmlns:a16="http://schemas.microsoft.com/office/drawing/2014/main" id="{C889994C-CBF9-159C-4434-23144DE1F4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200" y="1172535"/>
            <a:ext cx="5464524" cy="3645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937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6954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69% of adults think palliative will help them to make their decisions about future care. This number is higher </a:t>
            </a:r>
            <a:r>
              <a:rPr lang="en-IE" sz="1800" dirty="0">
                <a:solidFill>
                  <a:prstClr val="black"/>
                </a:solidFill>
                <a:latin typeface="Calibri" panose="020F0502020204030204"/>
              </a:rPr>
              <a:t>for adults who have/ know someone who has received palliative care (77%) vs. those who haven’t/ know someone who has received palliative care (63%).</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will help me to make decisions about my future care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3C91B6B6-8C9E-E928-34CE-87286AD5C555}"/>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71C01B8-523A-0DB7-3C09-71124616260C}"/>
              </a:ext>
            </a:extLst>
          </p:cNvPr>
          <p:cNvSpPr txBox="1"/>
          <p:nvPr/>
        </p:nvSpPr>
        <p:spPr>
          <a:xfrm>
            <a:off x="8346358" y="1527979"/>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0952034F-5650-56F9-91A3-EDFE5C59C7A7}"/>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E8F0BF79-2B02-75DD-C23D-ED9B90D14365}"/>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62668156-F9B8-31FE-C907-EFC79A85FE34}"/>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r>
              <a:rPr lang="en-IE" sz="1600" b="1" dirty="0">
                <a:solidFill>
                  <a:prstClr val="black"/>
                </a:solidFill>
                <a:latin typeface="Calibri" panose="020F0502020204030204"/>
              </a:rPr>
              <a:t>8</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3C0C991E-EB72-8F91-3DC1-7321591D6CB3}"/>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2" name="TextBox 21">
            <a:extLst>
              <a:ext uri="{FF2B5EF4-FFF2-40B4-BE49-F238E27FC236}">
                <a16:creationId xmlns:a16="http://schemas.microsoft.com/office/drawing/2014/main" id="{239318B1-76DC-61B7-C220-0C0814FE4DB8}"/>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3" name="Right Brace 22">
            <a:extLst>
              <a:ext uri="{FF2B5EF4-FFF2-40B4-BE49-F238E27FC236}">
                <a16:creationId xmlns:a16="http://schemas.microsoft.com/office/drawing/2014/main" id="{DC15F12E-001D-FE11-F3B9-A04A64B82407}"/>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74DE7BC-2520-8787-D251-0013AA6F41B6}"/>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77</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D5C0EA8F-6211-CD66-158A-9482B72C4986}"/>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D6B8C110-9846-AC13-AF05-A818303644AD}"/>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1205DFCD-71B4-5334-6316-BA3A33C29B24}"/>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FC280062-5098-598C-0CDF-2BE2E345C66C}"/>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61A76F8A-AA9E-88D2-438E-91A1AB1CE84E}"/>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B33EC886-156D-F82F-5EF7-F41F1287CA3B}"/>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 name="Right Brace 30">
            <a:extLst>
              <a:ext uri="{FF2B5EF4-FFF2-40B4-BE49-F238E27FC236}">
                <a16:creationId xmlns:a16="http://schemas.microsoft.com/office/drawing/2014/main" id="{9DA8992F-DFC5-E2C5-A6AA-B8E5653CB47A}"/>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62AF8280-6BB4-4425-634A-C2FF9143AE9C}"/>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571EAB0-4899-5BFA-30AE-702146212D9E}"/>
              </a:ext>
            </a:extLst>
          </p:cNvPr>
          <p:cNvSpPr txBox="1"/>
          <p:nvPr/>
        </p:nvSpPr>
        <p:spPr>
          <a:xfrm>
            <a:off x="10104491" y="149600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142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87835"/>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81% of adults feel reassured that palliative care could help them or someone close to them. This number is higher </a:t>
            </a:r>
            <a:r>
              <a:rPr lang="en-IE" sz="1800" dirty="0">
                <a:solidFill>
                  <a:prstClr val="black"/>
                </a:solidFill>
                <a:latin typeface="Calibri" panose="020F0502020204030204"/>
              </a:rPr>
              <a:t>for adults who have/ know someone who has received palliative care (92%) vs. those who haven’t/ know someone who has received palliative care (72%).</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feel reassured that Palliative Care could help me or someone close to me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D8AF6482-9A34-8AA6-B977-B82114406913}"/>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945968A-194E-41B6-0F11-ACAAAA64B404}"/>
              </a:ext>
            </a:extLst>
          </p:cNvPr>
          <p:cNvSpPr txBox="1"/>
          <p:nvPr/>
        </p:nvSpPr>
        <p:spPr>
          <a:xfrm>
            <a:off x="8346358" y="1527979"/>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327AD11F-51A8-13FF-B3B2-FD0515FEEFBC}"/>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937AF6A7-2765-939D-8267-2D252104E9C5}"/>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D7BF85EB-9719-F52B-2C1A-3F5A7029B73B}"/>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4E783686-CA05-A079-3BE5-B27A218F2151}"/>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2" name="TextBox 21">
            <a:extLst>
              <a:ext uri="{FF2B5EF4-FFF2-40B4-BE49-F238E27FC236}">
                <a16:creationId xmlns:a16="http://schemas.microsoft.com/office/drawing/2014/main" id="{7BB91E49-3811-21E0-909C-074AE951302A}"/>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3" name="Right Brace 22">
            <a:extLst>
              <a:ext uri="{FF2B5EF4-FFF2-40B4-BE49-F238E27FC236}">
                <a16:creationId xmlns:a16="http://schemas.microsoft.com/office/drawing/2014/main" id="{0CC83EE2-A739-7D8C-7BA7-84B2F3815A86}"/>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C6F92A6E-9D6C-A301-733D-9B86FF6174AF}"/>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92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73CF73DB-4B4E-F9C5-84EE-2D500C4CBBE8}"/>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9982B771-C3AB-3C95-4644-AD1E20E0282B}"/>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E4C8DC8F-9B20-F8FA-8D6A-90E9EBF0BA63}"/>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DF735ED3-699A-E427-0F9A-B8077F41BDC5}"/>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520331E7-91D7-56F6-2E36-5BF576BF8F7F}"/>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0" name="TextBox 29">
            <a:extLst>
              <a:ext uri="{FF2B5EF4-FFF2-40B4-BE49-F238E27FC236}">
                <a16:creationId xmlns:a16="http://schemas.microsoft.com/office/drawing/2014/main" id="{9C0CF2A8-5186-EF88-1BA4-A515A8BC1F9E}"/>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7CCB4A2C-01AB-B1A4-CDF6-87A9D7D81C09}"/>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1A919E74-801C-4548-A786-FEB0CCCB0966}"/>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72%</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CDD1335D-069D-BFEC-4C05-C0E6FB9658BC}"/>
              </a:ext>
            </a:extLst>
          </p:cNvPr>
          <p:cNvSpPr txBox="1"/>
          <p:nvPr/>
        </p:nvSpPr>
        <p:spPr>
          <a:xfrm>
            <a:off x="10104491" y="149600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699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60% of adults feel fearful when they hear the term palliative care.</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feel fearful</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AEB514E0-A8F1-17C7-BAE8-1EDDB44EB3A4}"/>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CEB38B0-16C3-E09D-C062-A0F8584AB953}"/>
              </a:ext>
            </a:extLst>
          </p:cNvPr>
          <p:cNvSpPr txBox="1"/>
          <p:nvPr/>
        </p:nvSpPr>
        <p:spPr>
          <a:xfrm>
            <a:off x="8346358" y="153955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A6B86ECA-DF8A-A0D8-2D18-D0867B9A5660}"/>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F7B68013-E730-A4A0-0334-C247AE719D7E}"/>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D5E8A477-587C-394A-4F89-108946430E44}"/>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784D465F-57F6-B59F-5A87-742A3D3CBB4B}"/>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D4B34502-6877-04B6-361F-CB5D9F78AB11}"/>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C33E87C7-F0F8-0392-D0DB-3E458C197E7A}"/>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58AB7BB-EAEF-DCAD-4332-DB106B51494F}"/>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4CECBE6E-3980-26BB-75B5-F3EC297EE171}"/>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47421B54-244C-6A7E-2841-E31511C8CF65}"/>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7F58C75C-8F39-E9A8-42B7-4A9101DE95A9}"/>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31F62AE6-7436-0EF0-82F8-371A6A26D402}"/>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9E437C6E-6BB5-7E66-49AF-243C3361B5D4}"/>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DA40F818-E337-63F2-EBD5-5112354F410A}"/>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C9014DD9-F693-119E-8B19-E6D8EC6FB822}"/>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D2F0A4E-840D-BEF3-381B-C89BD1073779}"/>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50CF1110-7265-F4AE-8150-CF1E43584F4B}"/>
              </a:ext>
            </a:extLst>
          </p:cNvPr>
          <p:cNvSpPr txBox="1"/>
          <p:nvPr/>
        </p:nvSpPr>
        <p:spPr>
          <a:xfrm>
            <a:off x="10104491" y="149600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5989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Nearly half (45%) of adults feel hopeful and reassured when they hear the term palliative care.</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feel hopeful and reassured</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45%</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706896BF-6BE0-F394-F339-875B1390391B}"/>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1C076D9-6872-EEC0-FBF2-E5A99A294AE4}"/>
              </a:ext>
            </a:extLst>
          </p:cNvPr>
          <p:cNvSpPr txBox="1"/>
          <p:nvPr/>
        </p:nvSpPr>
        <p:spPr>
          <a:xfrm>
            <a:off x="8346358" y="153955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CDE54A33-7D37-4BE8-62F6-D0AAFF2D4251}"/>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05C41E22-10CD-C757-3D26-5C3AA2696D7A}"/>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D7A08881-2E1B-7CF6-87D8-AC2634F48701}"/>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410E2262-A966-A263-78AC-7886E451F1BE}"/>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6E27E631-8FD4-0554-206B-B356582F27EF}"/>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176239FB-DDC3-C713-65CF-5EC20D43D4D8}"/>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79FB38B-392B-CE6B-7A4C-EEC576A5DEF4}"/>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47</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1802E9E7-DB08-88A3-6605-DE1AED7202AD}"/>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77561F1-8C1F-3241-47DE-F54B11413EC5}"/>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7" name="TextBox 26">
            <a:extLst>
              <a:ext uri="{FF2B5EF4-FFF2-40B4-BE49-F238E27FC236}">
                <a16:creationId xmlns:a16="http://schemas.microsoft.com/office/drawing/2014/main" id="{747BCDD0-0285-6387-0CC9-245A2C4A8E17}"/>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2CBEBB45-C67D-5B51-F21B-CA46D91D6BCB}"/>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D7FFC8B7-EB51-40E5-6EC6-5282726A9F63}"/>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4773B437-B6E1-0185-7E30-578E9C283193}"/>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AF3EDE4E-35E7-4379-7174-BC1FD91662BC}"/>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345328F3-6B5D-5C9F-34AC-1E7F54A3AF58}"/>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44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455BB05-B39F-6EB8-C122-33FA8A790A99}"/>
              </a:ext>
            </a:extLst>
          </p:cNvPr>
          <p:cNvSpPr txBox="1"/>
          <p:nvPr/>
        </p:nvSpPr>
        <p:spPr>
          <a:xfrm>
            <a:off x="10104491" y="149600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798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45613"/>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84% of adults think about care at end of life when they hear the term palliative care. This number is higher </a:t>
            </a:r>
            <a:r>
              <a:rPr lang="en-IE" sz="1800" dirty="0">
                <a:solidFill>
                  <a:prstClr val="black"/>
                </a:solidFill>
                <a:latin typeface="Calibri" panose="020F0502020204030204"/>
              </a:rPr>
              <a:t>for adults who have/ know someone who has received palliative care (94%) vs. those who haven’t/ know someone who has received palliative care (77%).</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about care at end of life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84%</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4EAC2903-64B9-3332-2523-3E470FC3DD8E}"/>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0F7F6E8-5CEC-09DC-2109-53893EA97D01}"/>
              </a:ext>
            </a:extLst>
          </p:cNvPr>
          <p:cNvSpPr txBox="1"/>
          <p:nvPr/>
        </p:nvSpPr>
        <p:spPr>
          <a:xfrm>
            <a:off x="8346358" y="153955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7D394EFE-752F-7968-9C3C-3BE62A2BE078}"/>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7E576487-F3E9-4E4C-25A3-B47011D2EF08}"/>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8</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3A18B719-9FB4-1113-B8AA-33DF013C4CAA}"/>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A18BAF12-754D-0758-318C-58F399AB1D5A}"/>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8CA0FF96-014A-C3B1-E08B-EABA9162D606}"/>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8C6ADC59-C291-B7CD-C536-A426433EC556}"/>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7305F779-90B3-0B15-0CAE-AB88CDCCA97E}"/>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94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0D4E8212-19C5-8AB2-8148-B3090280F38D}"/>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38FC2B46-0335-E0DD-DC00-60A44DBAB0F8}"/>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6596E1D0-6ADF-6E2F-1DEF-8952EF94247B}"/>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D4236647-AF24-0AC1-B3CF-A714C907B012}"/>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8FB2B502-8947-2AFB-4E3B-A12939DCA687}"/>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5BA68FCF-C88D-A59E-C5DD-DC2C78DB6DB9}"/>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AFF9FA1D-C5D4-8F90-F07E-EC39074112BF}"/>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B358B32B-C876-D1E7-017A-30F76F10272F}"/>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77%</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AF18B066-B95A-BB04-8E81-335C61F8CF93}"/>
              </a:ext>
            </a:extLst>
          </p:cNvPr>
          <p:cNvSpPr txBox="1"/>
          <p:nvPr/>
        </p:nvSpPr>
        <p:spPr>
          <a:xfrm>
            <a:off x="10104491" y="151915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431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57% of adults think of people with cancer when they hear the term palliative care.</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it is for people with cancer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57%</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B77C28F5-801B-3ACC-3B4B-B1F7DEEFEBBC}"/>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98FAB56-37A3-3B2D-A7F0-F8730DB7AC3B}"/>
              </a:ext>
            </a:extLst>
          </p:cNvPr>
          <p:cNvSpPr txBox="1"/>
          <p:nvPr/>
        </p:nvSpPr>
        <p:spPr>
          <a:xfrm>
            <a:off x="8346358" y="1527979"/>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5BF68AA0-EC0C-2972-2B2C-9C39EB1CDF8E}"/>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437933B4-4717-6C35-E8CF-79A4F419E690}"/>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96048AD4-1744-0713-3259-5FDD76C957AF}"/>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F5A01523-8BA5-6118-7C68-30942A2C4909}"/>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22" name="TextBox 21">
            <a:extLst>
              <a:ext uri="{FF2B5EF4-FFF2-40B4-BE49-F238E27FC236}">
                <a16:creationId xmlns:a16="http://schemas.microsoft.com/office/drawing/2014/main" id="{A90B9715-BB8D-0D2E-8529-4FD6AEEC19D8}"/>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D8D9E80B-7CC9-8074-AA29-6BCBBBF416AF}"/>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B01CF90-E90E-9F89-BCD0-562095F2B0CC}"/>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36B9EDB4-4C7F-ABBE-A709-8423C7E03457}"/>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ADAB608-72D1-034A-3CF7-5F5AD462E935}"/>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18</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14F9646B-2902-526C-3CF0-2765AC3AE9F2}"/>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2DAF7553-4189-0C82-A5E7-01C0FADCE4B0}"/>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D63773F8-36CD-1802-0BBF-4E1B2B3F6B0C}"/>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30" name="TextBox 29">
            <a:extLst>
              <a:ext uri="{FF2B5EF4-FFF2-40B4-BE49-F238E27FC236}">
                <a16:creationId xmlns:a16="http://schemas.microsoft.com/office/drawing/2014/main" id="{4CD76FBE-1E54-119D-CC80-6926104AAAB9}"/>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BBF2A8C4-3EA5-732A-7E09-B89E9C670E54}"/>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A7AFE2C4-3FF1-DB81-F37B-16EC0A40C30F}"/>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53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5F8EA7A4-5B63-2513-8D46-4E44F69C57F0}"/>
              </a:ext>
            </a:extLst>
          </p:cNvPr>
          <p:cNvSpPr txBox="1"/>
          <p:nvPr/>
        </p:nvSpPr>
        <p:spPr>
          <a:xfrm>
            <a:off x="10104491" y="151915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9352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61756"/>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79% of adults think palliative care is about supporting people with life limiting conditions quality of life. This number is higher </a:t>
            </a:r>
            <a:r>
              <a:rPr lang="en-IE" sz="1800" dirty="0">
                <a:solidFill>
                  <a:prstClr val="black"/>
                </a:solidFill>
                <a:latin typeface="Calibri" panose="020F0502020204030204"/>
              </a:rPr>
              <a:t>for adults who have/ know someone who has received palliative care (85%) versus those who haven’t/ know someone who has received palliative care (74%).</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6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it is about supporting people with life limiting conditions quality of life</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8CB21033-4B6C-8565-0EEC-F7E0745D2312}"/>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DB54472-03E5-D1EA-4DE0-FB25BD1EDA33}"/>
              </a:ext>
            </a:extLst>
          </p:cNvPr>
          <p:cNvSpPr txBox="1"/>
          <p:nvPr/>
        </p:nvSpPr>
        <p:spPr>
          <a:xfrm>
            <a:off x="8346358" y="153955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BD59B071-6C8E-B43A-D4B0-F1F7AC2ABDC7}"/>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3BF5B90E-1682-F36B-BC88-E0685BF6DD12}"/>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774CB8D0-350E-0FE3-8172-4554DD77703A}"/>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19" name="TextBox 18">
            <a:extLst>
              <a:ext uri="{FF2B5EF4-FFF2-40B4-BE49-F238E27FC236}">
                <a16:creationId xmlns:a16="http://schemas.microsoft.com/office/drawing/2014/main" id="{FCD3B0C6-1B53-16EA-2F42-8D1913F73EA6}"/>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33D95159-CCAA-179F-AD8D-D2A9999E16F3}"/>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0DA26151-52BD-99CA-3C44-83C877322672}"/>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7114EFE3-3EA4-FCFA-F631-3D142F5181A3}"/>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85</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BD64CD7A-21E9-2FBD-6BD4-F6B0B72F9572}"/>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E079CBF1-D993-3A76-0B61-C29A31FB27E0}"/>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14DDABBD-0F64-4324-41FE-D6EC52902B3E}"/>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201D416B-F795-D852-F017-D0D3CE61B814}"/>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6B2AE09F-3C48-CDDA-4BBB-C1C574864B03}"/>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422180E0-D30D-4C5B-60CA-98E644580F91}"/>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730346AF-E2F7-1BED-9AF7-CDB6FB176121}"/>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75396B7-91D1-CDD8-5534-6A7A00AF3C0C}"/>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74%</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E241D084-2249-C188-7D73-25022A10A65D}"/>
              </a:ext>
            </a:extLst>
          </p:cNvPr>
          <p:cNvSpPr txBox="1"/>
          <p:nvPr/>
        </p:nvSpPr>
        <p:spPr>
          <a:xfrm>
            <a:off x="10104491" y="1530732"/>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8696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25636"/>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60% of adults think Advanced Care Planning can help them with personal, legal, clinical, and financial planning. This number is higher </a:t>
            </a:r>
            <a:r>
              <a:rPr lang="en-IE" sz="1800" dirty="0">
                <a:solidFill>
                  <a:prstClr val="black"/>
                </a:solidFill>
                <a:latin typeface="Calibri" panose="020F0502020204030204"/>
              </a:rPr>
              <a:t>for adults who have/ know someone who has received palliative care (71%) vs. those who haven’t/ know someone who has received palliative care (54%).</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Advanced Care Planning can help me with personal, legal, clinical, and financial planning</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E4C885C6-6110-0827-AFF0-4924B6B477D8}"/>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E2DB486-03EA-A1EA-4B35-85117CB1A1E8}"/>
              </a:ext>
            </a:extLst>
          </p:cNvPr>
          <p:cNvSpPr txBox="1"/>
          <p:nvPr/>
        </p:nvSpPr>
        <p:spPr>
          <a:xfrm>
            <a:off x="8346358" y="1527979"/>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7E93DADF-8426-F608-3326-E1F73269C8FF}"/>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C9254437-8E6A-C5BB-3B3D-D11222324549}"/>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8E843B71-44DA-FC31-DF04-8410DA2867E7}"/>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ED1ACED5-1655-19A9-80BF-AFD42B397435}"/>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EB3972C3-066E-1842-9B75-174ACEA98D09}"/>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3" name="Right Brace 22">
            <a:extLst>
              <a:ext uri="{FF2B5EF4-FFF2-40B4-BE49-F238E27FC236}">
                <a16:creationId xmlns:a16="http://schemas.microsoft.com/office/drawing/2014/main" id="{F3502748-3585-09E3-804F-51EDA1330C98}"/>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64D577CA-9A39-D65D-F09B-9C8E1EB8DA9A}"/>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9F15BB17-DC77-F6CC-C6A4-6EA3D86967DE}"/>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D145AC0E-82DF-51D3-34CF-2865BE3D3496}"/>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32270984-665D-3822-00CA-B6E79993EB1C}"/>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51DA2EB5-CB1B-D896-E6B3-A3C2AF233AAF}"/>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34</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A99FC251-2307-FA06-0D9B-D23677749C31}"/>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11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8C3A20CA-7025-B97F-9B32-7A0FF6D8CC15}"/>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 name="Right Brace 30">
            <a:extLst>
              <a:ext uri="{FF2B5EF4-FFF2-40B4-BE49-F238E27FC236}">
                <a16:creationId xmlns:a16="http://schemas.microsoft.com/office/drawing/2014/main" id="{74C58C43-1267-010F-AF8F-833B4063A5DE}"/>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C8BF5253-D0C6-DB7C-DAD8-DCFB969A34BF}"/>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54</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5A15945-3511-9125-4D8C-5AB530BC8ABB}"/>
              </a:ext>
            </a:extLst>
          </p:cNvPr>
          <p:cNvSpPr txBox="1"/>
          <p:nvPr/>
        </p:nvSpPr>
        <p:spPr>
          <a:xfrm>
            <a:off x="10104491" y="151915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146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7198"/>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63% of adults think that Advanced Care Planning is a voluntary process that helps a person to make known what their wishes, feelings, beliefs and values are, and to make choices that reflect these. This number is higher </a:t>
            </a:r>
            <a:r>
              <a:rPr lang="en-IE" sz="1800" dirty="0">
                <a:solidFill>
                  <a:prstClr val="black"/>
                </a:solidFill>
                <a:latin typeface="Calibri" panose="020F0502020204030204"/>
              </a:rPr>
              <a:t>for adults who have/ know someone who has received palliative care (70%).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6072038" cy="78333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6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Advance Care Planning is a voluntary process that helps a person to make known what their wishes, feelings, beliefs and values are, and to make choices that reflect these</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63%</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31C0CE19-56AD-BDBB-94CA-F563450749CF}"/>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2EE6484-9C5F-840E-C0E9-3D5B6D7BD6E7}"/>
              </a:ext>
            </a:extLst>
          </p:cNvPr>
          <p:cNvSpPr txBox="1"/>
          <p:nvPr/>
        </p:nvSpPr>
        <p:spPr>
          <a:xfrm>
            <a:off x="8346358" y="151640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621C78E3-D227-DE67-C50C-63696D174DE0}"/>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F90476A1-1D5E-8635-A872-074391F08277}"/>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E0469061-0F6F-B750-E369-EC2FCA2DE9BB}"/>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A0A668AB-62B1-34E2-0349-D83DAF590C3B}"/>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FC22795B-4C03-5536-85B6-E98C633545BB}"/>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3" name="Right Brace 22">
            <a:extLst>
              <a:ext uri="{FF2B5EF4-FFF2-40B4-BE49-F238E27FC236}">
                <a16:creationId xmlns:a16="http://schemas.microsoft.com/office/drawing/2014/main" id="{C8CB3FD8-7513-5242-4B90-9B55A11273EE}"/>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8FB513B-1907-8319-BADA-61F05902714F}"/>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D00910B2-8F82-11E3-AC50-912C02063687}"/>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2B1E05F8-F702-4612-1142-3E7B36E5C6E5}"/>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C0E5199B-FFDD-E2D1-F94F-D3230529D447}"/>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D427280B-1AF5-1B60-70A7-BC41688EAB33}"/>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31</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82D0ECC7-27C2-4C73-8166-81AA464965E2}"/>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7</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8E44E85A-E1F7-9E18-91C3-9C3F4E76EE8E}"/>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1" name="Right Brace 30">
            <a:extLst>
              <a:ext uri="{FF2B5EF4-FFF2-40B4-BE49-F238E27FC236}">
                <a16:creationId xmlns:a16="http://schemas.microsoft.com/office/drawing/2014/main" id="{2E989C0C-D493-757E-6BEB-1792034AC8A8}"/>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F169920-F4B1-A845-2B4D-DB26C4B753AA}"/>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D6114FD4-1F53-56B7-B534-F6F3E09DEB35}"/>
              </a:ext>
            </a:extLst>
          </p:cNvPr>
          <p:cNvSpPr txBox="1"/>
          <p:nvPr/>
        </p:nvSpPr>
        <p:spPr>
          <a:xfrm>
            <a:off x="10104491" y="1507582"/>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748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1350" y="2367171"/>
            <a:ext cx="749617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Palliative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R0I &amp; NI combined</a:t>
            </a:r>
          </a:p>
        </p:txBody>
      </p:sp>
    </p:spTree>
    <p:extLst>
      <p:ext uri="{BB962C8B-B14F-4D97-AF65-F5344CB8AC3E}">
        <p14:creationId xmlns:p14="http://schemas.microsoft.com/office/powerpoint/2010/main" val="1412855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1623893" y="92266"/>
            <a:ext cx="9246009" cy="757771"/>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IE" sz="2400" b="1" i="0" u="none" strike="noStrike" kern="0" cap="none" spc="0" normalizeH="0" baseline="0" noProof="0" dirty="0">
                <a:ln>
                  <a:noFill/>
                </a:ln>
                <a:solidFill>
                  <a:srgbClr val="000000"/>
                </a:solidFill>
                <a:effectLst/>
                <a:uLnTx/>
                <a:uFillTx/>
                <a:latin typeface="Calibri" pitchFamily="34"/>
                <a:ea typeface="+mn-ea"/>
                <a:cs typeface="Arial"/>
              </a:rPr>
              <a:t>Palliative Care Research Study - </a:t>
            </a:r>
            <a:r>
              <a:rPr kumimoji="0" lang="en-GB" sz="2400" b="1" i="0" u="none" strike="noStrike" kern="0" cap="none" spc="0" normalizeH="0" baseline="0" noProof="0" dirty="0">
                <a:ln>
                  <a:noFill/>
                </a:ln>
                <a:solidFill>
                  <a:srgbClr val="000000"/>
                </a:solidFill>
                <a:effectLst/>
                <a:uLnTx/>
                <a:uFillTx/>
                <a:latin typeface="Calibri" pitchFamily="34"/>
                <a:ea typeface="+mn-ea"/>
                <a:cs typeface="Arial"/>
              </a:rPr>
              <a:t>(ROI &amp; NI)</a:t>
            </a:r>
            <a:endParaRPr kumimoji="0" lang="en-IE" sz="2400" b="1" i="0" u="none" strike="noStrike" kern="0" cap="none" spc="0" normalizeH="0" baseline="0" noProof="0" dirty="0">
              <a:ln>
                <a:noFill/>
              </a:ln>
              <a:solidFill>
                <a:srgbClr val="000000"/>
              </a:solidFill>
              <a:effectLst/>
              <a:uLnTx/>
              <a:uFillTx/>
              <a:latin typeface="Calibri" pitchFamily="34"/>
              <a:ea typeface="+mn-ea"/>
              <a:cs typeface="Arial"/>
            </a:endParaRPr>
          </a:p>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GB" sz="2400" b="1" i="0" u="none" strike="noStrike" kern="1200" cap="none" spc="0" normalizeH="0" baseline="0" noProof="0" dirty="0">
                <a:ln>
                  <a:noFill/>
                </a:ln>
                <a:solidFill>
                  <a:srgbClr val="000000"/>
                </a:solidFill>
                <a:effectLst/>
                <a:uLnTx/>
                <a:uFillTx/>
                <a:latin typeface="Calibri" pitchFamily="34"/>
                <a:ea typeface="+mn-ea"/>
                <a:cs typeface="Arial"/>
              </a:rPr>
              <a:t>OMNIBUS METHODOLOGY</a:t>
            </a:r>
            <a:endParaRPr kumimoji="0" lang="en-IE" sz="2400" b="0" i="0" u="none" strike="noStrike" kern="1200" cap="none" spc="0" normalizeH="0" baseline="0" noProof="0" dirty="0">
              <a:ln>
                <a:noFill/>
              </a:ln>
              <a:solidFill>
                <a:srgbClr val="000000"/>
              </a:solidFill>
              <a:effectLst/>
              <a:uLnTx/>
              <a:uFillTx/>
              <a:latin typeface="Calibri" pitchFamily="34"/>
              <a:ea typeface="+mn-ea"/>
              <a:cs typeface="+mn-cs"/>
            </a:endParaRPr>
          </a:p>
        </p:txBody>
      </p:sp>
      <p:sp>
        <p:nvSpPr>
          <p:cNvPr id="5" name="Text Box 7"/>
          <p:cNvSpPr txBox="1">
            <a:spLocks noChangeArrowheads="1"/>
          </p:cNvSpPr>
          <p:nvPr/>
        </p:nvSpPr>
        <p:spPr bwMode="auto">
          <a:xfrm>
            <a:off x="653143" y="1657935"/>
            <a:ext cx="4905339"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Arial"/>
              </a:rPr>
              <a:t>Palliative Care Research Study 2024</a:t>
            </a:r>
            <a:endParaRPr kumimoji="0" lang="en-US" sz="1800" b="1"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6" name="Rectangle 6"/>
          <p:cNvSpPr>
            <a:spLocks noChangeArrowheads="1"/>
          </p:cNvSpPr>
          <p:nvPr/>
        </p:nvSpPr>
        <p:spPr bwMode="auto">
          <a:xfrm>
            <a:off x="6633520" y="1420942"/>
            <a:ext cx="3954231" cy="828000"/>
          </a:xfrm>
          <a:prstGeom prst="rect">
            <a:avLst/>
          </a:prstGeom>
          <a:solidFill>
            <a:srgbClr val="DBD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Consumer Research Project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Conducted by iReach Insights for </a:t>
            </a:r>
            <a:r>
              <a:rPr kumimoji="0" lang="en-IE" sz="1400" b="0" i="0" u="none" strike="noStrike" kern="1200" cap="none" spc="0" normalizeH="0" baseline="0" noProof="0" dirty="0">
                <a:ln>
                  <a:noFill/>
                </a:ln>
                <a:solidFill>
                  <a:prstClr val="black"/>
                </a:solidFill>
                <a:effectLst/>
                <a:uLnTx/>
                <a:uFillTx/>
                <a:latin typeface="Calibri Light" panose="020F0302020204030204"/>
                <a:ea typeface="+mn-ea"/>
                <a:cs typeface="+mn-cs"/>
              </a:rPr>
              <a:t>All Ireland Institute of Hospice and Palliative Care (AIIHCP)</a:t>
            </a: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sp>
        <p:nvSpPr>
          <p:cNvPr id="7" name="Line 11"/>
          <p:cNvSpPr>
            <a:spLocks noChangeShapeType="1"/>
          </p:cNvSpPr>
          <p:nvPr/>
        </p:nvSpPr>
        <p:spPr bwMode="auto">
          <a:xfrm rot="-5400000">
            <a:off x="6042546" y="1558561"/>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6"/>
          <p:cNvSpPr>
            <a:spLocks noChangeArrowheads="1"/>
          </p:cNvSpPr>
          <p:nvPr/>
        </p:nvSpPr>
        <p:spPr bwMode="auto">
          <a:xfrm>
            <a:off x="6633519" y="2582724"/>
            <a:ext cx="3954231" cy="9000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Mi Pro Survey Software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iReach utilises leading market research solution for all aspects of survey project management: sampling, design, data collection, and tabulation</a:t>
            </a:r>
          </a:p>
        </p:txBody>
      </p:sp>
      <p:sp>
        <p:nvSpPr>
          <p:cNvPr id="9" name="Rectangle 6"/>
          <p:cNvSpPr>
            <a:spLocks noChangeArrowheads="1"/>
          </p:cNvSpPr>
          <p:nvPr/>
        </p:nvSpPr>
        <p:spPr bwMode="auto">
          <a:xfrm>
            <a:off x="6602932" y="3751849"/>
            <a:ext cx="3954231" cy="900000"/>
          </a:xfrm>
          <a:prstGeom prst="rect">
            <a:avLst/>
          </a:prstGeom>
          <a:solidFill>
            <a:srgbClr val="B9EC6E"/>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iReach Consumer Decisions Panel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iReach uses proprietary research panels across consumer and business groups, built on a nationally representative models in NI and ROI</a:t>
            </a:r>
          </a:p>
        </p:txBody>
      </p:sp>
      <p:sp>
        <p:nvSpPr>
          <p:cNvPr id="10" name="Text Box 23"/>
          <p:cNvSpPr txBox="1">
            <a:spLocks noChangeArrowheads="1"/>
          </p:cNvSpPr>
          <p:nvPr/>
        </p:nvSpPr>
        <p:spPr bwMode="auto">
          <a:xfrm>
            <a:off x="1216328" y="4432348"/>
            <a:ext cx="39663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Consumer Research Study conducted on the island of Ireland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Sample Size = 1,500 Respondents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1,000 in ROI and 500 in NI</a:t>
            </a:r>
          </a:p>
        </p:txBody>
      </p:sp>
      <p:sp>
        <p:nvSpPr>
          <p:cNvPr id="11" name="Line 11"/>
          <p:cNvSpPr>
            <a:spLocks noChangeShapeType="1"/>
          </p:cNvSpPr>
          <p:nvPr/>
        </p:nvSpPr>
        <p:spPr bwMode="auto">
          <a:xfrm rot="-5400000">
            <a:off x="6042546" y="2729889"/>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Line 11"/>
          <p:cNvSpPr>
            <a:spLocks noChangeShapeType="1"/>
          </p:cNvSpPr>
          <p:nvPr/>
        </p:nvSpPr>
        <p:spPr bwMode="auto">
          <a:xfrm rot="-5400000">
            <a:off x="6042546" y="3890661"/>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Box 23"/>
          <p:cNvSpPr txBox="1">
            <a:spLocks noChangeArrowheads="1"/>
          </p:cNvSpPr>
          <p:nvPr/>
        </p:nvSpPr>
        <p:spPr bwMode="auto">
          <a:xfrm>
            <a:off x="1012054" y="2041448"/>
            <a:ext cx="43577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Island of Ireland Study conducted as part of the iReach Consumer Decisions Omnibus(ROI) and Standalone Survey(NI)</a:t>
            </a:r>
          </a:p>
        </p:txBody>
      </p:sp>
      <p:sp>
        <p:nvSpPr>
          <p:cNvPr id="14" name="Text Box 7"/>
          <p:cNvSpPr txBox="1">
            <a:spLocks noChangeArrowheads="1"/>
          </p:cNvSpPr>
          <p:nvPr/>
        </p:nvSpPr>
        <p:spPr bwMode="auto">
          <a:xfrm>
            <a:off x="635594" y="2822486"/>
            <a:ext cx="4903360"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iReach Consumer Omnibus Survey</a:t>
            </a:r>
          </a:p>
        </p:txBody>
      </p:sp>
      <p:sp>
        <p:nvSpPr>
          <p:cNvPr id="15" name="Text Box 7"/>
          <p:cNvSpPr txBox="1">
            <a:spLocks noChangeArrowheads="1"/>
          </p:cNvSpPr>
          <p:nvPr/>
        </p:nvSpPr>
        <p:spPr bwMode="auto">
          <a:xfrm>
            <a:off x="657101" y="4016573"/>
            <a:ext cx="4901381"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Consumer Decisions Research Panel</a:t>
            </a:r>
          </a:p>
        </p:txBody>
      </p:sp>
      <p:sp>
        <p:nvSpPr>
          <p:cNvPr id="16" name="Text Box 23"/>
          <p:cNvSpPr txBox="1">
            <a:spLocks noChangeArrowheads="1"/>
          </p:cNvSpPr>
          <p:nvPr/>
        </p:nvSpPr>
        <p:spPr bwMode="auto">
          <a:xfrm>
            <a:off x="1113925" y="3238261"/>
            <a:ext cx="40687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Combined fieldwork undertaken from 18</a:t>
            </a:r>
            <a:r>
              <a:rPr kumimoji="0" lang="en-US" sz="1200" b="0" i="0" u="none" strike="noStrike" kern="1200" cap="none" spc="0" normalizeH="0" baseline="30000" noProof="0" dirty="0" err="1">
                <a:ln>
                  <a:noFill/>
                </a:ln>
                <a:solidFill>
                  <a:srgbClr val="4D4D4D"/>
                </a:solidFill>
                <a:effectLst/>
                <a:uLnTx/>
                <a:uFillTx/>
                <a:latin typeface="Calibri Light" panose="020F0302020204030204"/>
                <a:ea typeface="+mn-ea"/>
                <a:cs typeface="+mn-cs"/>
              </a:rPr>
              <a:t>th</a:t>
            </a: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 </a:t>
            </a:r>
            <a:r>
              <a:rPr kumimoji="0" lang="en-US" sz="12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to 25</a:t>
            </a:r>
            <a:r>
              <a:rPr kumimoji="0" lang="en-US" sz="1200" b="0" i="0" u="none" strike="noStrike" kern="1200" cap="none" spc="0" normalizeH="0" baseline="30000" noProof="0" dirty="0">
                <a:ln>
                  <a:noFill/>
                </a:ln>
                <a:solidFill>
                  <a:prstClr val="black">
                    <a:lumMod val="65000"/>
                    <a:lumOff val="35000"/>
                  </a:prstClr>
                </a:solidFill>
                <a:effectLst/>
                <a:uLnTx/>
                <a:uFillTx/>
                <a:latin typeface="Calibri Light" panose="020F0302020204030204"/>
                <a:ea typeface="+mn-ea"/>
                <a:cs typeface="+mn-cs"/>
              </a:rPr>
              <a:t>th</a:t>
            </a:r>
            <a:r>
              <a:rPr kumimoji="0" lang="en-US" sz="12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 of July 2024</a:t>
            </a:r>
          </a:p>
        </p:txBody>
      </p:sp>
      <p:sp>
        <p:nvSpPr>
          <p:cNvPr id="3" name="TextBox 2">
            <a:extLst>
              <a:ext uri="{FF2B5EF4-FFF2-40B4-BE49-F238E27FC236}">
                <a16:creationId xmlns:a16="http://schemas.microsoft.com/office/drawing/2014/main" id="{A6F08C43-72E1-4771-B8BD-2E04187C4B7E}"/>
              </a:ext>
            </a:extLst>
          </p:cNvPr>
          <p:cNvSpPr txBox="1"/>
          <p:nvPr/>
        </p:nvSpPr>
        <p:spPr>
          <a:xfrm>
            <a:off x="653143" y="5322654"/>
            <a:ext cx="9904020" cy="73866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prstClr val="black"/>
                </a:solidFill>
                <a:effectLst/>
                <a:uLnTx/>
                <a:uFillTx/>
                <a:latin typeface="Calibri" panose="020F0502020204030204"/>
                <a:ea typeface="+mn-ea"/>
                <a:cs typeface="+mn-cs"/>
              </a:rPr>
              <a:t>Confidence Level</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The iReach Consumer Decisions Omnibus delivers a high-level of statistical accuracy. Delivering a sample size of over 1,500 interviews, this provides a confidence level of + or – 2.0% at a 95% confidence interval. </a:t>
            </a:r>
          </a:p>
        </p:txBody>
      </p:sp>
      <p:pic>
        <p:nvPicPr>
          <p:cNvPr id="18" name="Picture 17">
            <a:extLst>
              <a:ext uri="{FF2B5EF4-FFF2-40B4-BE49-F238E27FC236}">
                <a16:creationId xmlns:a16="http://schemas.microsoft.com/office/drawing/2014/main" id="{92055595-EB8F-40DD-8CAE-6ABE0802F8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Tree>
    <p:extLst>
      <p:ext uri="{BB962C8B-B14F-4D97-AF65-F5344CB8AC3E}">
        <p14:creationId xmlns:p14="http://schemas.microsoft.com/office/powerpoint/2010/main" val="883267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483024-4F35-4D3B-A89D-CABB6AE81B54}"/>
              </a:ext>
            </a:extLst>
          </p:cNvPr>
          <p:cNvSpPr/>
          <p:nvPr/>
        </p:nvSpPr>
        <p:spPr>
          <a:xfrm>
            <a:off x="0" y="168916"/>
            <a:ext cx="991215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39% of adults have received or someone close to them has received Palliative Care.</a:t>
            </a:r>
          </a:p>
        </p:txBody>
      </p:sp>
      <p:sp>
        <p:nvSpPr>
          <p:cNvPr id="5" name="TextBox 42">
            <a:extLst>
              <a:ext uri="{FF2B5EF4-FFF2-40B4-BE49-F238E27FC236}">
                <a16:creationId xmlns:a16="http://schemas.microsoft.com/office/drawing/2014/main" id="{6AD5444B-0FD7-4FF3-9FA2-4F8BC56A7C2E}"/>
              </a:ext>
            </a:extLst>
          </p:cNvPr>
          <p:cNvSpPr txBox="1"/>
          <p:nvPr/>
        </p:nvSpPr>
        <p:spPr>
          <a:xfrm>
            <a:off x="0" y="6437852"/>
            <a:ext cx="1062643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1200" cap="none" spc="0" normalizeH="0" baseline="0" noProof="0" dirty="0">
                <a:ln>
                  <a:noFill/>
                </a:ln>
                <a:solidFill>
                  <a:srgbClr val="7F7F7F"/>
                </a:solidFill>
                <a:effectLst/>
                <a:uLnTx/>
                <a:uFillTx/>
                <a:latin typeface="Calibri"/>
                <a:ea typeface="+mn-ea"/>
                <a:cs typeface="+mn-cs"/>
              </a:rPr>
              <a:t>Q:</a:t>
            </a:r>
            <a:r>
              <a:rPr kumimoji="0" lang="en-IE" sz="1200" b="0" i="0" u="none" strike="noStrike" kern="120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Have you or someone close to you received Palliative Care?</a:t>
            </a:r>
            <a:r>
              <a:rPr kumimoji="0" lang="en-US"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IE" sz="1200" b="0" i="1" u="none" strike="noStrike" kern="0" cap="none" spc="0" normalizeH="0" baseline="0" noProof="0" dirty="0">
                <a:ln>
                  <a:noFill/>
                </a:ln>
                <a:solidFill>
                  <a:srgbClr val="7F7F7F"/>
                </a:solidFill>
                <a:effectLst/>
                <a:uLnTx/>
                <a:uFillTx/>
                <a:latin typeface="Calibri"/>
                <a:ea typeface="+mn-ea"/>
                <a:cs typeface="+mn-cs"/>
              </a:rPr>
              <a:t>(Single select, </a:t>
            </a:r>
            <a:r>
              <a:rPr kumimoji="0" lang="en-IE" sz="1200" b="0" i="1" u="none" strike="noStrike" kern="1200" cap="none" spc="0" normalizeH="0" baseline="0" noProof="0" dirty="0">
                <a:ln>
                  <a:noFill/>
                </a:ln>
                <a:solidFill>
                  <a:srgbClr val="7F7F7F"/>
                </a:solidFill>
                <a:effectLst/>
                <a:uLnTx/>
                <a:uFillTx/>
                <a:latin typeface="Calibri"/>
                <a:ea typeface="+mn-ea"/>
                <a:cs typeface="+mn-cs"/>
              </a:rPr>
              <a:t>n=1,500).</a:t>
            </a:r>
          </a:p>
        </p:txBody>
      </p:sp>
      <p:sp>
        <p:nvSpPr>
          <p:cNvPr id="9" name="Rectangle: Rounded Corners 8">
            <a:extLst>
              <a:ext uri="{FF2B5EF4-FFF2-40B4-BE49-F238E27FC236}">
                <a16:creationId xmlns:a16="http://schemas.microsoft.com/office/drawing/2014/main" id="{E2A1EE6C-0B76-4F27-82EE-3917A0FAAA66}"/>
              </a:ext>
            </a:extLst>
          </p:cNvPr>
          <p:cNvSpPr/>
          <p:nvPr/>
        </p:nvSpPr>
        <p:spPr>
          <a:xfrm>
            <a:off x="239705" y="1139939"/>
            <a:ext cx="3692216"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Receiving Palliative Care</a:t>
            </a:r>
          </a:p>
        </p:txBody>
      </p:sp>
      <p:sp>
        <p:nvSpPr>
          <p:cNvPr id="2" name="Slide Number Placeholder 1">
            <a:extLst>
              <a:ext uri="{FF2B5EF4-FFF2-40B4-BE49-F238E27FC236}">
                <a16:creationId xmlns:a16="http://schemas.microsoft.com/office/drawing/2014/main" id="{70181672-31D2-477A-A2CF-E9A8E61C30CD}"/>
              </a:ext>
            </a:extLst>
          </p:cNvPr>
          <p:cNvSpPr>
            <a:spLocks noGrp="1"/>
          </p:cNvSpPr>
          <p:nvPr>
            <p:ph type="sldNum" sz="quarter" idx="12"/>
          </p:nvPr>
        </p:nvSpPr>
        <p:spPr>
          <a:xfrm>
            <a:off x="9490364" y="634994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213064A-EFBA-0B40-BBAE-C8064270F3A0}"/>
              </a:ext>
            </a:extLst>
          </p:cNvPr>
          <p:cNvSpPr/>
          <p:nvPr/>
        </p:nvSpPr>
        <p:spPr>
          <a:xfrm>
            <a:off x="310976" y="2221692"/>
            <a:ext cx="1425443" cy="141803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39%</a:t>
            </a:r>
          </a:p>
        </p:txBody>
      </p:sp>
      <p:sp>
        <p:nvSpPr>
          <p:cNvPr id="7" name="TextBox 6">
            <a:extLst>
              <a:ext uri="{FF2B5EF4-FFF2-40B4-BE49-F238E27FC236}">
                <a16:creationId xmlns:a16="http://schemas.microsoft.com/office/drawing/2014/main" id="{6E075253-C33B-A0F5-4FEF-20F4A952F071}"/>
              </a:ext>
            </a:extLst>
          </p:cNvPr>
          <p:cNvSpPr txBox="1"/>
          <p:nvPr/>
        </p:nvSpPr>
        <p:spPr>
          <a:xfrm>
            <a:off x="1933897" y="2566433"/>
            <a:ext cx="29244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Have received or someone close to them has received Palliative Care</a:t>
            </a:r>
          </a:p>
        </p:txBody>
      </p:sp>
      <p:sp>
        <p:nvSpPr>
          <p:cNvPr id="14" name="Oval 13">
            <a:extLst>
              <a:ext uri="{FF2B5EF4-FFF2-40B4-BE49-F238E27FC236}">
                <a16:creationId xmlns:a16="http://schemas.microsoft.com/office/drawing/2014/main" id="{A738C0FD-2198-8DF4-0821-1BEB5A625CC8}"/>
              </a:ext>
            </a:extLst>
          </p:cNvPr>
          <p:cNvSpPr/>
          <p:nvPr/>
        </p:nvSpPr>
        <p:spPr>
          <a:xfrm>
            <a:off x="161303" y="4100272"/>
            <a:ext cx="1724786" cy="1694827"/>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61%</a:t>
            </a:r>
          </a:p>
        </p:txBody>
      </p:sp>
      <p:sp>
        <p:nvSpPr>
          <p:cNvPr id="15" name="TextBox 14">
            <a:extLst>
              <a:ext uri="{FF2B5EF4-FFF2-40B4-BE49-F238E27FC236}">
                <a16:creationId xmlns:a16="http://schemas.microsoft.com/office/drawing/2014/main" id="{D0868698-F26B-61C6-E711-D14D2E51500A}"/>
              </a:ext>
            </a:extLst>
          </p:cNvPr>
          <p:cNvSpPr txBox="1"/>
          <p:nvPr/>
        </p:nvSpPr>
        <p:spPr>
          <a:xfrm>
            <a:off x="1948689" y="4548701"/>
            <a:ext cx="278820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Have not </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received or someone close to them hasn’t received Palliative Care</a:t>
            </a:r>
          </a:p>
        </p:txBody>
      </p:sp>
      <p:sp>
        <p:nvSpPr>
          <p:cNvPr id="4" name="Oval 3">
            <a:extLst>
              <a:ext uri="{FF2B5EF4-FFF2-40B4-BE49-F238E27FC236}">
                <a16:creationId xmlns:a16="http://schemas.microsoft.com/office/drawing/2014/main" id="{9A338E1D-7AE5-0659-8876-B0B93EB4A436}"/>
              </a:ext>
            </a:extLst>
          </p:cNvPr>
          <p:cNvSpPr/>
          <p:nvPr/>
        </p:nvSpPr>
        <p:spPr>
          <a:xfrm>
            <a:off x="5608129" y="2221692"/>
            <a:ext cx="1425443" cy="141803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39%</a:t>
            </a:r>
          </a:p>
        </p:txBody>
      </p:sp>
      <p:sp>
        <p:nvSpPr>
          <p:cNvPr id="8" name="Oval 7">
            <a:extLst>
              <a:ext uri="{FF2B5EF4-FFF2-40B4-BE49-F238E27FC236}">
                <a16:creationId xmlns:a16="http://schemas.microsoft.com/office/drawing/2014/main" id="{D1DA6755-65A9-20FD-3187-9FF0B0961170}"/>
              </a:ext>
            </a:extLst>
          </p:cNvPr>
          <p:cNvSpPr/>
          <p:nvPr/>
        </p:nvSpPr>
        <p:spPr>
          <a:xfrm>
            <a:off x="5458456" y="4100272"/>
            <a:ext cx="1724786" cy="1694827"/>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61%</a:t>
            </a:r>
          </a:p>
        </p:txBody>
      </p:sp>
      <p:sp>
        <p:nvSpPr>
          <p:cNvPr id="10" name="Oval 9">
            <a:extLst>
              <a:ext uri="{FF2B5EF4-FFF2-40B4-BE49-F238E27FC236}">
                <a16:creationId xmlns:a16="http://schemas.microsoft.com/office/drawing/2014/main" id="{FB213DCC-30BA-CD5E-8EBA-F5D88FA18DA8}"/>
              </a:ext>
            </a:extLst>
          </p:cNvPr>
          <p:cNvSpPr/>
          <p:nvPr/>
        </p:nvSpPr>
        <p:spPr>
          <a:xfrm>
            <a:off x="9129721" y="2221692"/>
            <a:ext cx="1425443" cy="141803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11" name="Oval 10">
            <a:extLst>
              <a:ext uri="{FF2B5EF4-FFF2-40B4-BE49-F238E27FC236}">
                <a16:creationId xmlns:a16="http://schemas.microsoft.com/office/drawing/2014/main" id="{A2B04315-FF4D-D553-BCBA-FD740C72A0E5}"/>
              </a:ext>
            </a:extLst>
          </p:cNvPr>
          <p:cNvSpPr/>
          <p:nvPr/>
        </p:nvSpPr>
        <p:spPr>
          <a:xfrm>
            <a:off x="8980048" y="4100272"/>
            <a:ext cx="1724786" cy="1694827"/>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62%</a:t>
            </a:r>
          </a:p>
        </p:txBody>
      </p:sp>
      <p:sp>
        <p:nvSpPr>
          <p:cNvPr id="12" name="TextBox 11">
            <a:extLst>
              <a:ext uri="{FF2B5EF4-FFF2-40B4-BE49-F238E27FC236}">
                <a16:creationId xmlns:a16="http://schemas.microsoft.com/office/drawing/2014/main" id="{E9A47798-848F-FE4E-6848-A432F6C227DC}"/>
              </a:ext>
            </a:extLst>
          </p:cNvPr>
          <p:cNvSpPr txBox="1"/>
          <p:nvPr/>
        </p:nvSpPr>
        <p:spPr>
          <a:xfrm>
            <a:off x="6073140" y="1480124"/>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13" name="TextBox 12">
            <a:extLst>
              <a:ext uri="{FF2B5EF4-FFF2-40B4-BE49-F238E27FC236}">
                <a16:creationId xmlns:a16="http://schemas.microsoft.com/office/drawing/2014/main" id="{0B3A834B-5417-A6FA-24BB-2AC34EF11416}"/>
              </a:ext>
            </a:extLst>
          </p:cNvPr>
          <p:cNvSpPr txBox="1"/>
          <p:nvPr/>
        </p:nvSpPr>
        <p:spPr>
          <a:xfrm>
            <a:off x="9526895" y="1480124"/>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cxnSp>
        <p:nvCxnSpPr>
          <p:cNvPr id="17" name="Straight Connector 16">
            <a:extLst>
              <a:ext uri="{FF2B5EF4-FFF2-40B4-BE49-F238E27FC236}">
                <a16:creationId xmlns:a16="http://schemas.microsoft.com/office/drawing/2014/main" id="{5A55089E-FB9A-C749-F977-3E05509F7731}"/>
              </a:ext>
            </a:extLst>
          </p:cNvPr>
          <p:cNvCxnSpPr/>
          <p:nvPr/>
        </p:nvCxnSpPr>
        <p:spPr>
          <a:xfrm>
            <a:off x="8193024" y="1380744"/>
            <a:ext cx="0" cy="4672584"/>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DC62EC6-205E-CD77-B20F-D33C43B2EFDA}"/>
              </a:ext>
            </a:extLst>
          </p:cNvPr>
          <p:cNvCxnSpPr/>
          <p:nvPr/>
        </p:nvCxnSpPr>
        <p:spPr>
          <a:xfrm>
            <a:off x="5062728" y="1380744"/>
            <a:ext cx="0" cy="467258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48302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483024-4F35-4D3B-A89D-CABB6AE81B54}"/>
              </a:ext>
            </a:extLst>
          </p:cNvPr>
          <p:cNvSpPr/>
          <p:nvPr/>
        </p:nvSpPr>
        <p:spPr>
          <a:xfrm>
            <a:off x="-24065" y="41654"/>
            <a:ext cx="9912150"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65% of respondents think of the word ‘dying’ when thinking of the term palliative care, 59% think of the word ‘terminal’, 41% think of the word ‘sad’, 40% associate ‘quality of care’ with the term palliative care, and 40% think of the word ‘kindness’. </a:t>
            </a:r>
          </a:p>
        </p:txBody>
      </p:sp>
      <p:sp>
        <p:nvSpPr>
          <p:cNvPr id="5" name="TextBox 42">
            <a:extLst>
              <a:ext uri="{FF2B5EF4-FFF2-40B4-BE49-F238E27FC236}">
                <a16:creationId xmlns:a16="http://schemas.microsoft.com/office/drawing/2014/main" id="{6AD5444B-0FD7-4FF3-9FA2-4F8BC56A7C2E}"/>
              </a:ext>
            </a:extLst>
          </p:cNvPr>
          <p:cNvSpPr txBox="1"/>
          <p:nvPr/>
        </p:nvSpPr>
        <p:spPr>
          <a:xfrm>
            <a:off x="0" y="6456595"/>
            <a:ext cx="10297682"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1200" cap="none" spc="0" normalizeH="0" baseline="0" noProof="0" dirty="0">
                <a:ln>
                  <a:noFill/>
                </a:ln>
                <a:solidFill>
                  <a:srgbClr val="7F7F7F"/>
                </a:solidFill>
                <a:effectLst/>
                <a:uLnTx/>
                <a:uFillTx/>
                <a:latin typeface="Calibri"/>
                <a:ea typeface="+mn-ea"/>
                <a:cs typeface="+mn-cs"/>
              </a:rPr>
              <a:t>Q:</a:t>
            </a:r>
            <a:r>
              <a:rPr kumimoji="0" lang="en-IE" sz="1200" b="0" i="0" u="none" strike="noStrike" kern="120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What word(s) come to mind when you hear the term ‘palliative care’? </a:t>
            </a:r>
            <a:r>
              <a:rPr kumimoji="0" lang="en-IE" sz="1200" b="0" i="1" u="none" strike="noStrike" kern="0" cap="none" spc="0" normalizeH="0" baseline="0" noProof="0" dirty="0">
                <a:ln>
                  <a:noFill/>
                </a:ln>
                <a:solidFill>
                  <a:srgbClr val="7F7F7F"/>
                </a:solidFill>
                <a:effectLst/>
                <a:uLnTx/>
                <a:uFillTx/>
                <a:latin typeface="Calibri"/>
                <a:ea typeface="+mn-ea"/>
                <a:cs typeface="+mn-cs"/>
              </a:rPr>
              <a:t>(Multiple select, </a:t>
            </a:r>
            <a:r>
              <a:rPr kumimoji="0" lang="en-IE" sz="1200" b="0" i="1" u="none" strike="noStrike" kern="1200" cap="none" spc="0" normalizeH="0" baseline="0" noProof="0" dirty="0">
                <a:ln>
                  <a:noFill/>
                </a:ln>
                <a:solidFill>
                  <a:srgbClr val="7F7F7F"/>
                </a:solidFill>
                <a:effectLst/>
                <a:uLnTx/>
                <a:uFillTx/>
                <a:latin typeface="Calibri"/>
                <a:ea typeface="+mn-ea"/>
                <a:cs typeface="+mn-cs"/>
              </a:rPr>
              <a:t>n=1,500).</a:t>
            </a:r>
          </a:p>
        </p:txBody>
      </p:sp>
      <p:sp>
        <p:nvSpPr>
          <p:cNvPr id="9" name="Rectangle: Rounded Corners 8">
            <a:extLst>
              <a:ext uri="{FF2B5EF4-FFF2-40B4-BE49-F238E27FC236}">
                <a16:creationId xmlns:a16="http://schemas.microsoft.com/office/drawing/2014/main" id="{E2A1EE6C-0B76-4F27-82EE-3917A0FAAA66}"/>
              </a:ext>
            </a:extLst>
          </p:cNvPr>
          <p:cNvSpPr/>
          <p:nvPr/>
        </p:nvSpPr>
        <p:spPr>
          <a:xfrm>
            <a:off x="239704" y="1139939"/>
            <a:ext cx="5004100"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Feelings Towards the Term ‘Palliative Care’</a:t>
            </a:r>
          </a:p>
        </p:txBody>
      </p:sp>
      <p:sp>
        <p:nvSpPr>
          <p:cNvPr id="2" name="Slide Number Placeholder 1">
            <a:extLst>
              <a:ext uri="{FF2B5EF4-FFF2-40B4-BE49-F238E27FC236}">
                <a16:creationId xmlns:a16="http://schemas.microsoft.com/office/drawing/2014/main" id="{70181672-31D2-477A-A2CF-E9A8E61C30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087CB4F-E084-2A8F-E6EF-9D7FE5C16EAC}"/>
              </a:ext>
            </a:extLst>
          </p:cNvPr>
          <p:cNvSpPr/>
          <p:nvPr/>
        </p:nvSpPr>
        <p:spPr>
          <a:xfrm>
            <a:off x="174339" y="372858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Sad</a:t>
            </a:r>
          </a:p>
        </p:txBody>
      </p:sp>
      <p:sp>
        <p:nvSpPr>
          <p:cNvPr id="6" name="Rectangle 5">
            <a:extLst>
              <a:ext uri="{FF2B5EF4-FFF2-40B4-BE49-F238E27FC236}">
                <a16:creationId xmlns:a16="http://schemas.microsoft.com/office/drawing/2014/main" id="{020C8720-78F3-45BB-0F0A-5696E356D152}"/>
              </a:ext>
            </a:extLst>
          </p:cNvPr>
          <p:cNvSpPr/>
          <p:nvPr/>
        </p:nvSpPr>
        <p:spPr>
          <a:xfrm>
            <a:off x="2791717"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7" name="Rectangle: Rounded Corners 6">
            <a:extLst>
              <a:ext uri="{FF2B5EF4-FFF2-40B4-BE49-F238E27FC236}">
                <a16:creationId xmlns:a16="http://schemas.microsoft.com/office/drawing/2014/main" id="{F01A72CB-A5C5-788C-120A-135962D4031A}"/>
              </a:ext>
            </a:extLst>
          </p:cNvPr>
          <p:cNvSpPr/>
          <p:nvPr/>
        </p:nvSpPr>
        <p:spPr>
          <a:xfrm>
            <a:off x="6096000" y="448211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Life Affirming</a:t>
            </a:r>
          </a:p>
        </p:txBody>
      </p:sp>
      <p:sp>
        <p:nvSpPr>
          <p:cNvPr id="8" name="Rectangle 7">
            <a:extLst>
              <a:ext uri="{FF2B5EF4-FFF2-40B4-BE49-F238E27FC236}">
                <a16:creationId xmlns:a16="http://schemas.microsoft.com/office/drawing/2014/main" id="{A359E38F-F047-A62F-E7B3-6D0703EB2AE5}"/>
              </a:ext>
            </a:extLst>
          </p:cNvPr>
          <p:cNvSpPr/>
          <p:nvPr/>
        </p:nvSpPr>
        <p:spPr>
          <a:xfrm>
            <a:off x="8837436"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0" name="Rectangle: Rounded Corners 9">
            <a:extLst>
              <a:ext uri="{FF2B5EF4-FFF2-40B4-BE49-F238E27FC236}">
                <a16:creationId xmlns:a16="http://schemas.microsoft.com/office/drawing/2014/main" id="{2096B7AA-533F-F191-10F5-F7BA7E4BDB58}"/>
              </a:ext>
            </a:extLst>
          </p:cNvPr>
          <p:cNvSpPr/>
          <p:nvPr/>
        </p:nvSpPr>
        <p:spPr>
          <a:xfrm>
            <a:off x="174339" y="2227835"/>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Dying</a:t>
            </a:r>
          </a:p>
        </p:txBody>
      </p:sp>
      <p:sp>
        <p:nvSpPr>
          <p:cNvPr id="11" name="Rectangle 10">
            <a:extLst>
              <a:ext uri="{FF2B5EF4-FFF2-40B4-BE49-F238E27FC236}">
                <a16:creationId xmlns:a16="http://schemas.microsoft.com/office/drawing/2014/main" id="{5174D3D5-FBBA-F34E-D5CD-0C20BD6A176F}"/>
              </a:ext>
            </a:extLst>
          </p:cNvPr>
          <p:cNvSpPr/>
          <p:nvPr/>
        </p:nvSpPr>
        <p:spPr>
          <a:xfrm>
            <a:off x="2791718"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65%</a:t>
            </a:r>
          </a:p>
        </p:txBody>
      </p:sp>
      <p:sp>
        <p:nvSpPr>
          <p:cNvPr id="18" name="Rectangle: Rounded Corners 17">
            <a:extLst>
              <a:ext uri="{FF2B5EF4-FFF2-40B4-BE49-F238E27FC236}">
                <a16:creationId xmlns:a16="http://schemas.microsoft.com/office/drawing/2014/main" id="{37160BDD-8A31-D7BD-0889-01D6D704A6EA}"/>
              </a:ext>
            </a:extLst>
          </p:cNvPr>
          <p:cNvSpPr/>
          <p:nvPr/>
        </p:nvSpPr>
        <p:spPr>
          <a:xfrm>
            <a:off x="173358" y="448211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Quality of Care</a:t>
            </a:r>
          </a:p>
        </p:txBody>
      </p:sp>
      <p:sp>
        <p:nvSpPr>
          <p:cNvPr id="19" name="Rectangle 18">
            <a:extLst>
              <a:ext uri="{FF2B5EF4-FFF2-40B4-BE49-F238E27FC236}">
                <a16:creationId xmlns:a16="http://schemas.microsoft.com/office/drawing/2014/main" id="{FE7355A3-DC10-77D8-CE28-FD1EBFB5BBD6}"/>
              </a:ext>
            </a:extLst>
          </p:cNvPr>
          <p:cNvSpPr/>
          <p:nvPr/>
        </p:nvSpPr>
        <p:spPr>
          <a:xfrm>
            <a:off x="2790737"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0" name="Rectangle: Rounded Corners 19">
            <a:extLst>
              <a:ext uri="{FF2B5EF4-FFF2-40B4-BE49-F238E27FC236}">
                <a16:creationId xmlns:a16="http://schemas.microsoft.com/office/drawing/2014/main" id="{34C40EB7-B73B-FFD5-7582-4D37C2606C69}"/>
              </a:ext>
            </a:extLst>
          </p:cNvPr>
          <p:cNvSpPr/>
          <p:nvPr/>
        </p:nvSpPr>
        <p:spPr>
          <a:xfrm>
            <a:off x="6096000" y="523564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Hopeless</a:t>
            </a:r>
          </a:p>
        </p:txBody>
      </p:sp>
      <p:sp>
        <p:nvSpPr>
          <p:cNvPr id="21" name="Rectangle 20">
            <a:extLst>
              <a:ext uri="{FF2B5EF4-FFF2-40B4-BE49-F238E27FC236}">
                <a16:creationId xmlns:a16="http://schemas.microsoft.com/office/drawing/2014/main" id="{B0571AAC-318C-3E5C-CD4A-B0D7F39D5B0D}"/>
              </a:ext>
            </a:extLst>
          </p:cNvPr>
          <p:cNvSpPr/>
          <p:nvPr/>
        </p:nvSpPr>
        <p:spPr>
          <a:xfrm>
            <a:off x="8837436"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22" name="Rectangle: Rounded Corners 21">
            <a:extLst>
              <a:ext uri="{FF2B5EF4-FFF2-40B4-BE49-F238E27FC236}">
                <a16:creationId xmlns:a16="http://schemas.microsoft.com/office/drawing/2014/main" id="{E4F6EB8E-2984-2B08-BE9B-1DF61220CD02}"/>
              </a:ext>
            </a:extLst>
          </p:cNvPr>
          <p:cNvSpPr/>
          <p:nvPr/>
        </p:nvSpPr>
        <p:spPr>
          <a:xfrm>
            <a:off x="6096000" y="2239423"/>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Respect</a:t>
            </a:r>
          </a:p>
        </p:txBody>
      </p:sp>
      <p:sp>
        <p:nvSpPr>
          <p:cNvPr id="23" name="Rectangle 22">
            <a:extLst>
              <a:ext uri="{FF2B5EF4-FFF2-40B4-BE49-F238E27FC236}">
                <a16:creationId xmlns:a16="http://schemas.microsoft.com/office/drawing/2014/main" id="{445DC11C-97E7-F786-DBB9-6BEEE0824A40}"/>
              </a:ext>
            </a:extLst>
          </p:cNvPr>
          <p:cNvSpPr/>
          <p:nvPr/>
        </p:nvSpPr>
        <p:spPr>
          <a:xfrm>
            <a:off x="8837521"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24" name="Rectangle: Rounded Corners 23">
            <a:extLst>
              <a:ext uri="{FF2B5EF4-FFF2-40B4-BE49-F238E27FC236}">
                <a16:creationId xmlns:a16="http://schemas.microsoft.com/office/drawing/2014/main" id="{006E683F-30CD-C3A3-EBF5-0EB80D4DEF3D}"/>
              </a:ext>
            </a:extLst>
          </p:cNvPr>
          <p:cNvSpPr/>
          <p:nvPr/>
        </p:nvSpPr>
        <p:spPr>
          <a:xfrm>
            <a:off x="174340" y="2975052"/>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Terminal</a:t>
            </a:r>
          </a:p>
        </p:txBody>
      </p:sp>
      <p:sp>
        <p:nvSpPr>
          <p:cNvPr id="25" name="Rectangle 24">
            <a:extLst>
              <a:ext uri="{FF2B5EF4-FFF2-40B4-BE49-F238E27FC236}">
                <a16:creationId xmlns:a16="http://schemas.microsoft.com/office/drawing/2014/main" id="{5DE59BFE-4E70-2C73-B10B-8C5F821CB00F}"/>
              </a:ext>
            </a:extLst>
          </p:cNvPr>
          <p:cNvSpPr/>
          <p:nvPr/>
        </p:nvSpPr>
        <p:spPr>
          <a:xfrm>
            <a:off x="2801431"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59%</a:t>
            </a:r>
          </a:p>
        </p:txBody>
      </p:sp>
      <p:sp>
        <p:nvSpPr>
          <p:cNvPr id="26" name="Rectangle: Rounded Corners 25">
            <a:extLst>
              <a:ext uri="{FF2B5EF4-FFF2-40B4-BE49-F238E27FC236}">
                <a16:creationId xmlns:a16="http://schemas.microsoft.com/office/drawing/2014/main" id="{4AD48683-86EB-7297-ECD7-F37E299EFE16}"/>
              </a:ext>
            </a:extLst>
          </p:cNvPr>
          <p:cNvSpPr/>
          <p:nvPr/>
        </p:nvSpPr>
        <p:spPr>
          <a:xfrm>
            <a:off x="173358" y="523564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Kindness</a:t>
            </a:r>
          </a:p>
        </p:txBody>
      </p:sp>
      <p:sp>
        <p:nvSpPr>
          <p:cNvPr id="27" name="Rectangle 26">
            <a:extLst>
              <a:ext uri="{FF2B5EF4-FFF2-40B4-BE49-F238E27FC236}">
                <a16:creationId xmlns:a16="http://schemas.microsoft.com/office/drawing/2014/main" id="{06939E69-97AA-79EA-940E-47DB0C57B2DE}"/>
              </a:ext>
            </a:extLst>
          </p:cNvPr>
          <p:cNvSpPr/>
          <p:nvPr/>
        </p:nvSpPr>
        <p:spPr>
          <a:xfrm>
            <a:off x="2790737"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8" name="Rectangle: Rounded Corners 27">
            <a:extLst>
              <a:ext uri="{FF2B5EF4-FFF2-40B4-BE49-F238E27FC236}">
                <a16:creationId xmlns:a16="http://schemas.microsoft.com/office/drawing/2014/main" id="{A5122D5E-FE08-FD9E-4FDA-53AF28D39246}"/>
              </a:ext>
            </a:extLst>
          </p:cNvPr>
          <p:cNvSpPr/>
          <p:nvPr/>
        </p:nvSpPr>
        <p:spPr>
          <a:xfrm>
            <a:off x="6096001" y="2974303"/>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Cancer</a:t>
            </a:r>
          </a:p>
        </p:txBody>
      </p:sp>
      <p:sp>
        <p:nvSpPr>
          <p:cNvPr id="29" name="Rectangle 28">
            <a:extLst>
              <a:ext uri="{FF2B5EF4-FFF2-40B4-BE49-F238E27FC236}">
                <a16:creationId xmlns:a16="http://schemas.microsoft.com/office/drawing/2014/main" id="{80D79564-1AD3-DB2F-3F74-E9B05756C4D7}"/>
              </a:ext>
            </a:extLst>
          </p:cNvPr>
          <p:cNvSpPr/>
          <p:nvPr/>
        </p:nvSpPr>
        <p:spPr>
          <a:xfrm>
            <a:off x="8837521"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32%</a:t>
            </a:r>
          </a:p>
        </p:txBody>
      </p:sp>
      <p:sp>
        <p:nvSpPr>
          <p:cNvPr id="30" name="Rectangle: Rounded Corners 29">
            <a:extLst>
              <a:ext uri="{FF2B5EF4-FFF2-40B4-BE49-F238E27FC236}">
                <a16:creationId xmlns:a16="http://schemas.microsoft.com/office/drawing/2014/main" id="{AA468A6B-4689-F2ED-387C-D7F83DFD5746}"/>
              </a:ext>
            </a:extLst>
          </p:cNvPr>
          <p:cNvSpPr/>
          <p:nvPr/>
        </p:nvSpPr>
        <p:spPr>
          <a:xfrm>
            <a:off x="6096001" y="3727935"/>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Reassurance</a:t>
            </a:r>
          </a:p>
        </p:txBody>
      </p:sp>
      <p:sp>
        <p:nvSpPr>
          <p:cNvPr id="31" name="Rectangle 30">
            <a:extLst>
              <a:ext uri="{FF2B5EF4-FFF2-40B4-BE49-F238E27FC236}">
                <a16:creationId xmlns:a16="http://schemas.microsoft.com/office/drawing/2014/main" id="{C5DE5D10-5629-B55B-0AC3-F89330D40644}"/>
              </a:ext>
            </a:extLst>
          </p:cNvPr>
          <p:cNvSpPr/>
          <p:nvPr/>
        </p:nvSpPr>
        <p:spPr>
          <a:xfrm>
            <a:off x="8837521"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21%</a:t>
            </a:r>
          </a:p>
        </p:txBody>
      </p:sp>
      <p:sp>
        <p:nvSpPr>
          <p:cNvPr id="32" name="Rectangle 31">
            <a:extLst>
              <a:ext uri="{FF2B5EF4-FFF2-40B4-BE49-F238E27FC236}">
                <a16:creationId xmlns:a16="http://schemas.microsoft.com/office/drawing/2014/main" id="{E8F03611-52D8-EA63-69CE-C39DD8CA4060}"/>
              </a:ext>
            </a:extLst>
          </p:cNvPr>
          <p:cNvSpPr/>
          <p:nvPr/>
        </p:nvSpPr>
        <p:spPr>
          <a:xfrm>
            <a:off x="3732765"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33" name="Rectangle 32">
            <a:extLst>
              <a:ext uri="{FF2B5EF4-FFF2-40B4-BE49-F238E27FC236}">
                <a16:creationId xmlns:a16="http://schemas.microsoft.com/office/drawing/2014/main" id="{2804DBFA-33E3-6AF7-E152-84E5789019D6}"/>
              </a:ext>
            </a:extLst>
          </p:cNvPr>
          <p:cNvSpPr/>
          <p:nvPr/>
        </p:nvSpPr>
        <p:spPr>
          <a:xfrm>
            <a:off x="9778484"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14%</a:t>
            </a:r>
          </a:p>
        </p:txBody>
      </p:sp>
      <p:sp>
        <p:nvSpPr>
          <p:cNvPr id="34" name="Rectangle 33">
            <a:extLst>
              <a:ext uri="{FF2B5EF4-FFF2-40B4-BE49-F238E27FC236}">
                <a16:creationId xmlns:a16="http://schemas.microsoft.com/office/drawing/2014/main" id="{87ADFC53-1AD4-579B-E900-09C2E00CFFD5}"/>
              </a:ext>
            </a:extLst>
          </p:cNvPr>
          <p:cNvSpPr/>
          <p:nvPr/>
        </p:nvSpPr>
        <p:spPr>
          <a:xfrm>
            <a:off x="3732766"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68%</a:t>
            </a:r>
          </a:p>
        </p:txBody>
      </p:sp>
      <p:sp>
        <p:nvSpPr>
          <p:cNvPr id="35" name="Rectangle 34">
            <a:extLst>
              <a:ext uri="{FF2B5EF4-FFF2-40B4-BE49-F238E27FC236}">
                <a16:creationId xmlns:a16="http://schemas.microsoft.com/office/drawing/2014/main" id="{0CAD1D94-17B9-E962-15F0-1CF5B8B95B34}"/>
              </a:ext>
            </a:extLst>
          </p:cNvPr>
          <p:cNvSpPr/>
          <p:nvPr/>
        </p:nvSpPr>
        <p:spPr>
          <a:xfrm>
            <a:off x="3731785"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36" name="Rectangle 35">
            <a:extLst>
              <a:ext uri="{FF2B5EF4-FFF2-40B4-BE49-F238E27FC236}">
                <a16:creationId xmlns:a16="http://schemas.microsoft.com/office/drawing/2014/main" id="{45382A8D-99D1-E6A6-028E-60F3E38D173E}"/>
              </a:ext>
            </a:extLst>
          </p:cNvPr>
          <p:cNvSpPr/>
          <p:nvPr/>
        </p:nvSpPr>
        <p:spPr>
          <a:xfrm>
            <a:off x="9778484"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7" name="Rectangle 36">
            <a:extLst>
              <a:ext uri="{FF2B5EF4-FFF2-40B4-BE49-F238E27FC236}">
                <a16:creationId xmlns:a16="http://schemas.microsoft.com/office/drawing/2014/main" id="{58C689DA-036D-9C6D-41E8-BAE20FDAEE6D}"/>
              </a:ext>
            </a:extLst>
          </p:cNvPr>
          <p:cNvSpPr/>
          <p:nvPr/>
        </p:nvSpPr>
        <p:spPr>
          <a:xfrm>
            <a:off x="4693281"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sp>
        <p:nvSpPr>
          <p:cNvPr id="38" name="Rectangle 37">
            <a:extLst>
              <a:ext uri="{FF2B5EF4-FFF2-40B4-BE49-F238E27FC236}">
                <a16:creationId xmlns:a16="http://schemas.microsoft.com/office/drawing/2014/main" id="{7FE122A1-85FE-9F4B-360E-B7FD458CBEB6}"/>
              </a:ext>
            </a:extLst>
          </p:cNvPr>
          <p:cNvSpPr/>
          <p:nvPr/>
        </p:nvSpPr>
        <p:spPr>
          <a:xfrm>
            <a:off x="10739000"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39" name="Rectangle 38">
            <a:extLst>
              <a:ext uri="{FF2B5EF4-FFF2-40B4-BE49-F238E27FC236}">
                <a16:creationId xmlns:a16="http://schemas.microsoft.com/office/drawing/2014/main" id="{4603A3AE-550F-F3DC-8318-3ECA013043FB}"/>
              </a:ext>
            </a:extLst>
          </p:cNvPr>
          <p:cNvSpPr/>
          <p:nvPr/>
        </p:nvSpPr>
        <p:spPr>
          <a:xfrm>
            <a:off x="4693282"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40" name="Rectangle 39">
            <a:extLst>
              <a:ext uri="{FF2B5EF4-FFF2-40B4-BE49-F238E27FC236}">
                <a16:creationId xmlns:a16="http://schemas.microsoft.com/office/drawing/2014/main" id="{32C55CB8-48F7-F3BD-D98E-02E14F9F88CA}"/>
              </a:ext>
            </a:extLst>
          </p:cNvPr>
          <p:cNvSpPr/>
          <p:nvPr/>
        </p:nvSpPr>
        <p:spPr>
          <a:xfrm>
            <a:off x="4692301"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39%</a:t>
            </a:r>
          </a:p>
        </p:txBody>
      </p:sp>
      <p:sp>
        <p:nvSpPr>
          <p:cNvPr id="41" name="Rectangle 40">
            <a:extLst>
              <a:ext uri="{FF2B5EF4-FFF2-40B4-BE49-F238E27FC236}">
                <a16:creationId xmlns:a16="http://schemas.microsoft.com/office/drawing/2014/main" id="{4817A08E-4847-3F98-4D4A-1D89064B2FCA}"/>
              </a:ext>
            </a:extLst>
          </p:cNvPr>
          <p:cNvSpPr/>
          <p:nvPr/>
        </p:nvSpPr>
        <p:spPr>
          <a:xfrm>
            <a:off x="10739000"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42" name="Rectangle 41">
            <a:extLst>
              <a:ext uri="{FF2B5EF4-FFF2-40B4-BE49-F238E27FC236}">
                <a16:creationId xmlns:a16="http://schemas.microsoft.com/office/drawing/2014/main" id="{B671CD2F-2BC0-0925-E268-233B25280766}"/>
              </a:ext>
            </a:extLst>
          </p:cNvPr>
          <p:cNvSpPr/>
          <p:nvPr/>
        </p:nvSpPr>
        <p:spPr>
          <a:xfrm>
            <a:off x="9765360"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43" name="Rectangle 42">
            <a:extLst>
              <a:ext uri="{FF2B5EF4-FFF2-40B4-BE49-F238E27FC236}">
                <a16:creationId xmlns:a16="http://schemas.microsoft.com/office/drawing/2014/main" id="{4BD7E21E-B7FD-3710-A4CC-F2E43DC5BDA2}"/>
              </a:ext>
            </a:extLst>
          </p:cNvPr>
          <p:cNvSpPr/>
          <p:nvPr/>
        </p:nvSpPr>
        <p:spPr>
          <a:xfrm>
            <a:off x="3729270"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59%</a:t>
            </a:r>
          </a:p>
        </p:txBody>
      </p:sp>
      <p:sp>
        <p:nvSpPr>
          <p:cNvPr id="44" name="Rectangle 43">
            <a:extLst>
              <a:ext uri="{FF2B5EF4-FFF2-40B4-BE49-F238E27FC236}">
                <a16:creationId xmlns:a16="http://schemas.microsoft.com/office/drawing/2014/main" id="{9269E9CE-6BB6-E31C-3225-5EC25DD6B554}"/>
              </a:ext>
            </a:extLst>
          </p:cNvPr>
          <p:cNvSpPr/>
          <p:nvPr/>
        </p:nvSpPr>
        <p:spPr>
          <a:xfrm>
            <a:off x="3718576"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sp>
        <p:nvSpPr>
          <p:cNvPr id="45" name="Rectangle 44">
            <a:extLst>
              <a:ext uri="{FF2B5EF4-FFF2-40B4-BE49-F238E27FC236}">
                <a16:creationId xmlns:a16="http://schemas.microsoft.com/office/drawing/2014/main" id="{FDABB9B1-E11A-7A37-8E03-AA85AFF5D8F3}"/>
              </a:ext>
            </a:extLst>
          </p:cNvPr>
          <p:cNvSpPr/>
          <p:nvPr/>
        </p:nvSpPr>
        <p:spPr>
          <a:xfrm>
            <a:off x="9765360"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46" name="Rectangle 45">
            <a:extLst>
              <a:ext uri="{FF2B5EF4-FFF2-40B4-BE49-F238E27FC236}">
                <a16:creationId xmlns:a16="http://schemas.microsoft.com/office/drawing/2014/main" id="{6EC704AB-D274-31F7-5EB2-DFCC8143F1E1}"/>
              </a:ext>
            </a:extLst>
          </p:cNvPr>
          <p:cNvSpPr/>
          <p:nvPr/>
        </p:nvSpPr>
        <p:spPr>
          <a:xfrm>
            <a:off x="9765360"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22%</a:t>
            </a:r>
          </a:p>
        </p:txBody>
      </p:sp>
      <p:sp>
        <p:nvSpPr>
          <p:cNvPr id="57" name="Rectangle 56">
            <a:extLst>
              <a:ext uri="{FF2B5EF4-FFF2-40B4-BE49-F238E27FC236}">
                <a16:creationId xmlns:a16="http://schemas.microsoft.com/office/drawing/2014/main" id="{21EE9C38-5A5C-AFA6-4152-2CE1326AEF93}"/>
              </a:ext>
            </a:extLst>
          </p:cNvPr>
          <p:cNvSpPr/>
          <p:nvPr/>
        </p:nvSpPr>
        <p:spPr>
          <a:xfrm>
            <a:off x="10728391"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58" name="Rectangle 57">
            <a:extLst>
              <a:ext uri="{FF2B5EF4-FFF2-40B4-BE49-F238E27FC236}">
                <a16:creationId xmlns:a16="http://schemas.microsoft.com/office/drawing/2014/main" id="{75CC2BEB-5A5E-DF92-4510-3AAC1DC9EE23}"/>
              </a:ext>
            </a:extLst>
          </p:cNvPr>
          <p:cNvSpPr/>
          <p:nvPr/>
        </p:nvSpPr>
        <p:spPr>
          <a:xfrm>
            <a:off x="4692301"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61%</a:t>
            </a:r>
          </a:p>
        </p:txBody>
      </p:sp>
      <p:sp>
        <p:nvSpPr>
          <p:cNvPr id="59" name="Rectangle 58">
            <a:extLst>
              <a:ext uri="{FF2B5EF4-FFF2-40B4-BE49-F238E27FC236}">
                <a16:creationId xmlns:a16="http://schemas.microsoft.com/office/drawing/2014/main" id="{B571FA11-8330-316A-CADD-CB9D9E4D444B}"/>
              </a:ext>
            </a:extLst>
          </p:cNvPr>
          <p:cNvSpPr/>
          <p:nvPr/>
        </p:nvSpPr>
        <p:spPr>
          <a:xfrm>
            <a:off x="4681607"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36%</a:t>
            </a:r>
          </a:p>
        </p:txBody>
      </p:sp>
      <p:sp>
        <p:nvSpPr>
          <p:cNvPr id="60" name="Rectangle 59">
            <a:extLst>
              <a:ext uri="{FF2B5EF4-FFF2-40B4-BE49-F238E27FC236}">
                <a16:creationId xmlns:a16="http://schemas.microsoft.com/office/drawing/2014/main" id="{6D8CEC60-FFB6-E174-DEFA-14047F7E21AC}"/>
              </a:ext>
            </a:extLst>
          </p:cNvPr>
          <p:cNvSpPr/>
          <p:nvPr/>
        </p:nvSpPr>
        <p:spPr>
          <a:xfrm>
            <a:off x="10728391"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31%</a:t>
            </a:r>
          </a:p>
        </p:txBody>
      </p:sp>
      <p:sp>
        <p:nvSpPr>
          <p:cNvPr id="61" name="Rectangle 60">
            <a:extLst>
              <a:ext uri="{FF2B5EF4-FFF2-40B4-BE49-F238E27FC236}">
                <a16:creationId xmlns:a16="http://schemas.microsoft.com/office/drawing/2014/main" id="{D91D004C-0749-1C83-6982-A2C9FC38A29C}"/>
              </a:ext>
            </a:extLst>
          </p:cNvPr>
          <p:cNvSpPr/>
          <p:nvPr/>
        </p:nvSpPr>
        <p:spPr>
          <a:xfrm>
            <a:off x="10728391"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62" name="TextBox 61">
            <a:extLst>
              <a:ext uri="{FF2B5EF4-FFF2-40B4-BE49-F238E27FC236}">
                <a16:creationId xmlns:a16="http://schemas.microsoft.com/office/drawing/2014/main" id="{1E81DCC7-D090-4D4B-1723-F88C13A7E1AB}"/>
              </a:ext>
            </a:extLst>
          </p:cNvPr>
          <p:cNvSpPr txBox="1"/>
          <p:nvPr/>
        </p:nvSpPr>
        <p:spPr>
          <a:xfrm>
            <a:off x="3849335" y="1871773"/>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3" name="TextBox 62">
            <a:extLst>
              <a:ext uri="{FF2B5EF4-FFF2-40B4-BE49-F238E27FC236}">
                <a16:creationId xmlns:a16="http://schemas.microsoft.com/office/drawing/2014/main" id="{253A0F2A-CE74-89A5-2546-8E8958ADF013}"/>
              </a:ext>
            </a:extLst>
          </p:cNvPr>
          <p:cNvSpPr txBox="1"/>
          <p:nvPr/>
        </p:nvSpPr>
        <p:spPr>
          <a:xfrm>
            <a:off x="4852470" y="1865314"/>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64" name="TextBox 63">
            <a:extLst>
              <a:ext uri="{FF2B5EF4-FFF2-40B4-BE49-F238E27FC236}">
                <a16:creationId xmlns:a16="http://schemas.microsoft.com/office/drawing/2014/main" id="{955749C4-38A0-E7AA-11E6-623F76AFED17}"/>
              </a:ext>
            </a:extLst>
          </p:cNvPr>
          <p:cNvSpPr txBox="1"/>
          <p:nvPr/>
        </p:nvSpPr>
        <p:spPr>
          <a:xfrm>
            <a:off x="9861590" y="1870902"/>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5" name="TextBox 64">
            <a:extLst>
              <a:ext uri="{FF2B5EF4-FFF2-40B4-BE49-F238E27FC236}">
                <a16:creationId xmlns:a16="http://schemas.microsoft.com/office/drawing/2014/main" id="{CA6F0E1F-89BD-402A-7D86-F5624D4022FA}"/>
              </a:ext>
            </a:extLst>
          </p:cNvPr>
          <p:cNvSpPr txBox="1"/>
          <p:nvPr/>
        </p:nvSpPr>
        <p:spPr>
          <a:xfrm>
            <a:off x="10864725" y="1864443"/>
            <a:ext cx="12161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Tree>
    <p:extLst>
      <p:ext uri="{BB962C8B-B14F-4D97-AF65-F5344CB8AC3E}">
        <p14:creationId xmlns:p14="http://schemas.microsoft.com/office/powerpoint/2010/main" val="2713934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62411"/>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82% of adults think palliative care also supports the family and carers of someone with a life-limiting condition. This number is highest for adults in Northern Ireland (NI) at 89% compared to adults in the Republic of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Ireland (ROI) at 79%</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49%</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also supports the family and carers of someone with a life-limiting condition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82%</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293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73% of adults think palliative care can benefit people over long periods and not just end of life.</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24%</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45%</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can benefit people over long periods and not just at end of life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73%</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75%</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832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69% of adults think palliative will help them to make their decisions about future care. This number is highest for adults in NI at 75%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65%</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22%</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43%</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31%</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27%</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48%</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will help me to make decisions about my future care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65%</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75%</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612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81% of adults feel reassured that palliative care could help them or someone close to them. This number is highest for adults in NI at 86%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78%.</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35%</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43%</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45%</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feel reassured that Palliative Care could help me or someone close to me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78%</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86%</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471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60% of adults feel fearful when they hear the term palliative care. This number is highest for adults in NI at 69%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56%</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37%</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29%</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26%</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43%</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feel fearful</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56%</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595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Nearly half (45%) of adults feel hopeful and reassured when they hear the term palliative care. This number is highest for adults in NI at 50%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43%</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14%</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29%</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37%</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28%</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feel hopeful and reassured</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45%</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43%</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0811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84% of adults think about care at end of life when they hear the term palliative care. This number is highest for adults in NI at 89%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81%.</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39%</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45%</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44%</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about care at end of life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84%</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010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57% of adults think of people with cancer when they hear the term palliative care. This number is highest for adults in NI at 64%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52%</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34%</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32%</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14%</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23%</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22%</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it is for people with cancer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57%</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52%</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64%</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671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txBox="1"/>
          <p:nvPr/>
        </p:nvSpPr>
        <p:spPr>
          <a:xfrm>
            <a:off x="1461150" y="46177"/>
            <a:ext cx="9895197" cy="757771"/>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IE" sz="2400" b="1" i="0" u="none" strike="noStrike" kern="0" cap="none" spc="0" normalizeH="0" baseline="0" noProof="0" dirty="0">
                <a:ln>
                  <a:noFill/>
                </a:ln>
                <a:solidFill>
                  <a:srgbClr val="000000"/>
                </a:solidFill>
                <a:effectLst/>
                <a:uLnTx/>
                <a:uFillTx/>
                <a:latin typeface="Calibri" pitchFamily="34"/>
                <a:ea typeface="+mn-ea"/>
                <a:cs typeface="Arial"/>
              </a:rPr>
              <a:t>Palliative Care Research Study - </a:t>
            </a:r>
            <a:r>
              <a:rPr kumimoji="0" lang="en-GB" sz="2400" b="1" i="0" u="none" strike="noStrike" kern="0" cap="none" spc="0" normalizeH="0" baseline="0" noProof="0" dirty="0">
                <a:ln>
                  <a:noFill/>
                </a:ln>
                <a:solidFill>
                  <a:srgbClr val="000000"/>
                </a:solidFill>
                <a:effectLst/>
                <a:uLnTx/>
                <a:uFillTx/>
                <a:latin typeface="Calibri" pitchFamily="34"/>
                <a:ea typeface="+mn-ea"/>
                <a:cs typeface="Arial"/>
              </a:rPr>
              <a:t>(ROI &amp; NI)</a:t>
            </a:r>
            <a:endParaRPr kumimoji="0" lang="en-IE" sz="2400" b="1" i="0" u="none" strike="noStrike" kern="0" cap="none" spc="0" normalizeH="0" baseline="0" noProof="0" dirty="0">
              <a:ln>
                <a:noFill/>
              </a:ln>
              <a:solidFill>
                <a:srgbClr val="000000"/>
              </a:solidFill>
              <a:effectLst/>
              <a:uLnTx/>
              <a:uFillTx/>
              <a:latin typeface="Calibri" pitchFamily="34"/>
              <a:ea typeface="+mn-ea"/>
              <a:cs typeface="Arial"/>
            </a:endParaRPr>
          </a:p>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GB" sz="2400" b="1" i="0" u="none" strike="noStrike" kern="1200" cap="none" spc="0" normalizeH="0" baseline="0" noProof="0" dirty="0">
                <a:ln>
                  <a:noFill/>
                </a:ln>
                <a:solidFill>
                  <a:srgbClr val="000000"/>
                </a:solidFill>
                <a:effectLst/>
                <a:uLnTx/>
                <a:uFillTx/>
                <a:latin typeface="Calibri" pitchFamily="34"/>
                <a:ea typeface="+mn-ea"/>
                <a:cs typeface="Arial"/>
              </a:rPr>
              <a:t>ALL ISLAND DEMOGRAPHICS</a:t>
            </a:r>
            <a:endParaRPr kumimoji="0" lang="en-IE" sz="2400" b="0" i="0" u="none" strike="noStrike" kern="1200" cap="none" spc="0" normalizeH="0" baseline="0" noProof="0" dirty="0">
              <a:ln>
                <a:noFill/>
              </a:ln>
              <a:solidFill>
                <a:srgbClr val="000000"/>
              </a:solidFill>
              <a:effectLst/>
              <a:uLnTx/>
              <a:uFillTx/>
              <a:latin typeface="Calibri" pitchFamily="34"/>
              <a:ea typeface="+mn-ea"/>
              <a:cs typeface="+mn-cs"/>
            </a:endParaRPr>
          </a:p>
        </p:txBody>
      </p:sp>
      <p:sp>
        <p:nvSpPr>
          <p:cNvPr id="80" name="Rounded Rectangle 79"/>
          <p:cNvSpPr/>
          <p:nvPr/>
        </p:nvSpPr>
        <p:spPr bwMode="auto">
          <a:xfrm>
            <a:off x="5625957" y="3745029"/>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pic>
        <p:nvPicPr>
          <p:cNvPr id="87" name="Picture 3" descr="C:\Users\User\Documents\M&amp;S\Provinces.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95094" y="3859368"/>
            <a:ext cx="1520160" cy="1843194"/>
          </a:xfrm>
          <a:prstGeom prst="rect">
            <a:avLst/>
          </a:prstGeom>
          <a:noFill/>
        </p:spPr>
      </p:pic>
      <p:sp>
        <p:nvSpPr>
          <p:cNvPr id="88" name="Rounded Rectangle 87"/>
          <p:cNvSpPr/>
          <p:nvPr/>
        </p:nvSpPr>
        <p:spPr bwMode="auto">
          <a:xfrm>
            <a:off x="264849" y="1305540"/>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89" name="Rounded Rectangle 88"/>
          <p:cNvSpPr/>
          <p:nvPr/>
        </p:nvSpPr>
        <p:spPr bwMode="auto">
          <a:xfrm>
            <a:off x="268396" y="3724043"/>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90" name="Rounded Rectangle 89"/>
          <p:cNvSpPr/>
          <p:nvPr/>
        </p:nvSpPr>
        <p:spPr bwMode="auto">
          <a:xfrm>
            <a:off x="2926543" y="1287819"/>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91" name="Rounded Rectangle 90"/>
          <p:cNvSpPr/>
          <p:nvPr/>
        </p:nvSpPr>
        <p:spPr bwMode="auto">
          <a:xfrm>
            <a:off x="2953536" y="3741491"/>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92" name="Rounded Rectangle 91"/>
          <p:cNvSpPr/>
          <p:nvPr/>
        </p:nvSpPr>
        <p:spPr bwMode="auto">
          <a:xfrm>
            <a:off x="5598964" y="1291357"/>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93" name="Rounded Rectangle 92"/>
          <p:cNvSpPr/>
          <p:nvPr/>
        </p:nvSpPr>
        <p:spPr bwMode="auto">
          <a:xfrm>
            <a:off x="8282017" y="1273630"/>
            <a:ext cx="3626447" cy="1442309"/>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pic>
        <p:nvPicPr>
          <p:cNvPr id="94" name="Picture 2" descr="http://www.psdgraphics.com/file/male-silhouette.jpg">
            <a:hlinkClick r:id="rId4"/>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04100" y="1942698"/>
            <a:ext cx="1460887" cy="1169192"/>
          </a:xfrm>
          <a:prstGeom prst="rect">
            <a:avLst/>
          </a:prstGeom>
          <a:noFill/>
        </p:spPr>
      </p:pic>
      <p:pic>
        <p:nvPicPr>
          <p:cNvPr id="95" name="Picture 4" descr="http://www.psdgraphics.com/file/female-silhouette.jpg">
            <a:hlinkClick r:id="rId6"/>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388946" y="1981879"/>
            <a:ext cx="1407414" cy="1126397"/>
          </a:xfrm>
          <a:prstGeom prst="rect">
            <a:avLst/>
          </a:prstGeom>
          <a:noFill/>
        </p:spPr>
      </p:pic>
      <p:sp>
        <p:nvSpPr>
          <p:cNvPr id="96" name="Rectangle 95"/>
          <p:cNvSpPr/>
          <p:nvPr/>
        </p:nvSpPr>
        <p:spPr>
          <a:xfrm>
            <a:off x="568770" y="2673408"/>
            <a:ext cx="568910" cy="34191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rPr>
              <a:t>49%</a:t>
            </a:r>
          </a:p>
        </p:txBody>
      </p:sp>
      <p:sp>
        <p:nvSpPr>
          <p:cNvPr id="97" name="Rectangle 96"/>
          <p:cNvSpPr/>
          <p:nvPr/>
        </p:nvSpPr>
        <p:spPr>
          <a:xfrm>
            <a:off x="1827002" y="2676946"/>
            <a:ext cx="568910" cy="34191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rPr>
              <a:t>51%</a:t>
            </a:r>
          </a:p>
        </p:txBody>
      </p:sp>
      <p:sp>
        <p:nvSpPr>
          <p:cNvPr id="98" name="TextBox 97"/>
          <p:cNvSpPr txBox="1"/>
          <p:nvPr/>
        </p:nvSpPr>
        <p:spPr>
          <a:xfrm>
            <a:off x="372140" y="1429399"/>
            <a:ext cx="2179674" cy="3721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Gender</a:t>
            </a:r>
          </a:p>
        </p:txBody>
      </p:sp>
      <p:graphicFrame>
        <p:nvGraphicFramePr>
          <p:cNvPr id="99" name="Chart 98"/>
          <p:cNvGraphicFramePr/>
          <p:nvPr/>
        </p:nvGraphicFramePr>
        <p:xfrm>
          <a:off x="2427767" y="1312442"/>
          <a:ext cx="3441405" cy="2291316"/>
        </p:xfrm>
        <a:graphic>
          <a:graphicData uri="http://schemas.openxmlformats.org/drawingml/2006/chart">
            <c:chart xmlns:c="http://schemas.openxmlformats.org/drawingml/2006/chart" xmlns:r="http://schemas.openxmlformats.org/officeDocument/2006/relationships" r:id="rId8"/>
          </a:graphicData>
        </a:graphic>
      </p:graphicFrame>
      <p:sp>
        <p:nvSpPr>
          <p:cNvPr id="100" name="TextBox 99"/>
          <p:cNvSpPr txBox="1"/>
          <p:nvPr/>
        </p:nvSpPr>
        <p:spPr>
          <a:xfrm>
            <a:off x="3012662" y="1432937"/>
            <a:ext cx="2179674" cy="3721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Age of respondents</a:t>
            </a:r>
          </a:p>
        </p:txBody>
      </p:sp>
      <p:sp>
        <p:nvSpPr>
          <p:cNvPr id="101" name="Rectangle 100"/>
          <p:cNvSpPr/>
          <p:nvPr/>
        </p:nvSpPr>
        <p:spPr>
          <a:xfrm>
            <a:off x="5667153" y="1801539"/>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Single/Never Married</a:t>
            </a:r>
          </a:p>
        </p:txBody>
      </p:sp>
      <p:sp>
        <p:nvSpPr>
          <p:cNvPr id="102" name="Rectangle 101"/>
          <p:cNvSpPr/>
          <p:nvPr/>
        </p:nvSpPr>
        <p:spPr>
          <a:xfrm>
            <a:off x="5670697" y="2177222"/>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Married/Cohabiting</a:t>
            </a:r>
          </a:p>
        </p:txBody>
      </p:sp>
      <p:sp>
        <p:nvSpPr>
          <p:cNvPr id="103" name="Rectangle 102"/>
          <p:cNvSpPr/>
          <p:nvPr/>
        </p:nvSpPr>
        <p:spPr>
          <a:xfrm>
            <a:off x="5663608" y="2542273"/>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Separated/Divorced/Widowed</a:t>
            </a:r>
          </a:p>
        </p:txBody>
      </p:sp>
      <p:sp>
        <p:nvSpPr>
          <p:cNvPr id="104" name="Rectangle 103"/>
          <p:cNvSpPr/>
          <p:nvPr/>
        </p:nvSpPr>
        <p:spPr>
          <a:xfrm>
            <a:off x="5667152" y="2917957"/>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Prefer not to say</a:t>
            </a:r>
          </a:p>
        </p:txBody>
      </p:sp>
      <p:sp>
        <p:nvSpPr>
          <p:cNvPr id="105" name="Rectangle 104"/>
          <p:cNvSpPr/>
          <p:nvPr/>
        </p:nvSpPr>
        <p:spPr>
          <a:xfrm>
            <a:off x="7563294" y="1858242"/>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27%</a:t>
            </a:r>
          </a:p>
        </p:txBody>
      </p:sp>
      <p:sp>
        <p:nvSpPr>
          <p:cNvPr id="106" name="Rectangle 105"/>
          <p:cNvSpPr/>
          <p:nvPr/>
        </p:nvSpPr>
        <p:spPr>
          <a:xfrm>
            <a:off x="7566838" y="2233925"/>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64%</a:t>
            </a:r>
          </a:p>
        </p:txBody>
      </p:sp>
      <p:sp>
        <p:nvSpPr>
          <p:cNvPr id="107" name="Rectangle 106"/>
          <p:cNvSpPr/>
          <p:nvPr/>
        </p:nvSpPr>
        <p:spPr>
          <a:xfrm>
            <a:off x="7559749" y="2598976"/>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8%</a:t>
            </a:r>
          </a:p>
        </p:txBody>
      </p:sp>
      <p:sp>
        <p:nvSpPr>
          <p:cNvPr id="108" name="Rectangle 107"/>
          <p:cNvSpPr/>
          <p:nvPr/>
        </p:nvSpPr>
        <p:spPr>
          <a:xfrm>
            <a:off x="7563293" y="2974660"/>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1%</a:t>
            </a:r>
          </a:p>
        </p:txBody>
      </p:sp>
      <p:sp>
        <p:nvSpPr>
          <p:cNvPr id="109" name="TextBox 108"/>
          <p:cNvSpPr txBox="1"/>
          <p:nvPr/>
        </p:nvSpPr>
        <p:spPr>
          <a:xfrm>
            <a:off x="5716982" y="1436475"/>
            <a:ext cx="2179674" cy="3721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Marital Status</a:t>
            </a:r>
          </a:p>
        </p:txBody>
      </p:sp>
      <p:sp>
        <p:nvSpPr>
          <p:cNvPr id="110" name="TextBox 109"/>
          <p:cNvSpPr txBox="1"/>
          <p:nvPr/>
        </p:nvSpPr>
        <p:spPr>
          <a:xfrm>
            <a:off x="342737" y="3760092"/>
            <a:ext cx="2179674" cy="3721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Children at Home</a:t>
            </a:r>
          </a:p>
        </p:txBody>
      </p:sp>
      <p:graphicFrame>
        <p:nvGraphicFramePr>
          <p:cNvPr id="111" name="Diagram 110"/>
          <p:cNvGraphicFramePr/>
          <p:nvPr/>
        </p:nvGraphicFramePr>
        <p:xfrm>
          <a:off x="8218064" y="1354970"/>
          <a:ext cx="3573443" cy="124401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12" name="TextBox 111"/>
          <p:cNvSpPr txBox="1"/>
          <p:nvPr/>
        </p:nvSpPr>
        <p:spPr>
          <a:xfrm>
            <a:off x="8390862" y="1305334"/>
            <a:ext cx="217967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Education</a:t>
            </a:r>
          </a:p>
        </p:txBody>
      </p:sp>
      <p:graphicFrame>
        <p:nvGraphicFramePr>
          <p:cNvPr id="113" name="Table 112"/>
          <p:cNvGraphicFramePr>
            <a:graphicFrameLocks noGrp="1"/>
          </p:cNvGraphicFramePr>
          <p:nvPr/>
        </p:nvGraphicFramePr>
        <p:xfrm>
          <a:off x="3147921" y="4181974"/>
          <a:ext cx="2009554" cy="1400819"/>
        </p:xfrm>
        <a:graphic>
          <a:graphicData uri="http://schemas.openxmlformats.org/drawingml/2006/table">
            <a:tbl>
              <a:tblPr>
                <a:tableStyleId>{8EC20E35-A176-4012-BC5E-935CFFF8708E}</a:tableStyleId>
              </a:tblPr>
              <a:tblGrid>
                <a:gridCol w="1374958">
                  <a:extLst>
                    <a:ext uri="{9D8B030D-6E8A-4147-A177-3AD203B41FA5}">
                      <a16:colId xmlns:a16="http://schemas.microsoft.com/office/drawing/2014/main" val="20000"/>
                    </a:ext>
                  </a:extLst>
                </a:gridCol>
                <a:gridCol w="634596">
                  <a:extLst>
                    <a:ext uri="{9D8B030D-6E8A-4147-A177-3AD203B41FA5}">
                      <a16:colId xmlns:a16="http://schemas.microsoft.com/office/drawing/2014/main" val="20001"/>
                    </a:ext>
                  </a:extLst>
                </a:gridCol>
              </a:tblGrid>
              <a:tr h="210869">
                <a:tc>
                  <a:txBody>
                    <a:bodyPr/>
                    <a:lstStyle/>
                    <a:p>
                      <a:pPr algn="l" rtl="0" fontAlgn="t"/>
                      <a:r>
                        <a:rPr lang="en-GB" sz="1200" u="none" strike="noStrike" dirty="0"/>
                        <a:t>&lt; €19,999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15%</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0"/>
                  </a:ext>
                </a:extLst>
              </a:tr>
              <a:tr h="201285">
                <a:tc>
                  <a:txBody>
                    <a:bodyPr/>
                    <a:lstStyle/>
                    <a:p>
                      <a:pPr algn="l" rtl="0" fontAlgn="t"/>
                      <a:r>
                        <a:rPr lang="en-GB" sz="1200" u="none" strike="noStrike" dirty="0"/>
                        <a:t>€20K - €39,999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26%</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1"/>
                  </a:ext>
                </a:extLst>
              </a:tr>
              <a:tr h="201285">
                <a:tc>
                  <a:txBody>
                    <a:bodyPr/>
                    <a:lstStyle/>
                    <a:p>
                      <a:pPr algn="l" rtl="0" fontAlgn="t"/>
                      <a:r>
                        <a:rPr lang="en-GB" sz="1200" u="none" strike="noStrike" dirty="0"/>
                        <a:t>€40K - €59,999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b="0" i="0" u="none" strike="noStrike" dirty="0">
                          <a:solidFill>
                            <a:schemeClr val="dk1"/>
                          </a:solidFill>
                          <a:latin typeface="+mn-lt"/>
                        </a:rPr>
                        <a:t>20%</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2"/>
                  </a:ext>
                </a:extLst>
              </a:tr>
              <a:tr h="201285">
                <a:tc>
                  <a:txBody>
                    <a:bodyPr/>
                    <a:lstStyle/>
                    <a:p>
                      <a:pPr algn="l" rtl="0" fontAlgn="t"/>
                      <a:r>
                        <a:rPr lang="en-GB" sz="1200" u="none" strike="noStrike" dirty="0"/>
                        <a:t>€60K</a:t>
                      </a:r>
                      <a:r>
                        <a:rPr lang="en-GB" sz="1200" u="none" strike="noStrike" baseline="0" dirty="0"/>
                        <a:t> - €79,999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11%</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3"/>
                  </a:ext>
                </a:extLst>
              </a:tr>
              <a:tr h="201285">
                <a:tc>
                  <a:txBody>
                    <a:bodyPr/>
                    <a:lstStyle/>
                    <a:p>
                      <a:pPr algn="l" rtl="0" fontAlgn="t"/>
                      <a:r>
                        <a:rPr lang="en-GB" sz="1200" u="none" strike="noStrike" dirty="0"/>
                        <a:t>€80K+</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14%</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4"/>
                  </a:ext>
                </a:extLst>
              </a:tr>
              <a:tr h="191700">
                <a:tc>
                  <a:txBody>
                    <a:bodyPr/>
                    <a:lstStyle/>
                    <a:p>
                      <a:pPr algn="l" rtl="0" fontAlgn="t"/>
                      <a:r>
                        <a:rPr lang="en-GB" sz="1200" u="none" strike="noStrike" dirty="0"/>
                        <a:t>Prefer not to say</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11%</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5"/>
                  </a:ext>
                </a:extLst>
              </a:tr>
              <a:tr h="113845">
                <a:tc>
                  <a:txBody>
                    <a:bodyPr/>
                    <a:lstStyle/>
                    <a:p>
                      <a:pPr algn="l" rtl="0" fontAlgn="t"/>
                      <a:r>
                        <a:rPr lang="en-GB" sz="1200" u="none" strike="noStrike" dirty="0"/>
                        <a:t>Don’t know</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3%</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6"/>
                  </a:ext>
                </a:extLst>
              </a:tr>
            </a:tbl>
          </a:graphicData>
        </a:graphic>
      </p:graphicFrame>
      <p:sp>
        <p:nvSpPr>
          <p:cNvPr id="114" name="TextBox 113"/>
          <p:cNvSpPr txBox="1"/>
          <p:nvPr/>
        </p:nvSpPr>
        <p:spPr>
          <a:xfrm>
            <a:off x="3050284" y="3759012"/>
            <a:ext cx="2179674" cy="3721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Household Income</a:t>
            </a:r>
          </a:p>
        </p:txBody>
      </p:sp>
      <p:sp>
        <p:nvSpPr>
          <p:cNvPr id="115" name="TextBox 114"/>
          <p:cNvSpPr txBox="1"/>
          <p:nvPr/>
        </p:nvSpPr>
        <p:spPr>
          <a:xfrm>
            <a:off x="5624353" y="3748707"/>
            <a:ext cx="1268715" cy="3721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Region</a:t>
            </a:r>
          </a:p>
        </p:txBody>
      </p:sp>
      <p:pic>
        <p:nvPicPr>
          <p:cNvPr id="116" name="Picture 1" descr="C:\Users\User\Documents\M&amp;S\Boy.jpg"/>
          <p:cNvPicPr>
            <a:picLocks noChangeAspect="1" noChangeArrowheads="1"/>
          </p:cNvPicPr>
          <p:nvPr/>
        </p:nvPicPr>
        <p:blipFill>
          <a:blip r:embed="rId14" cstate="print"/>
          <a:srcRect/>
          <a:stretch>
            <a:fillRect/>
          </a:stretch>
        </p:blipFill>
        <p:spPr bwMode="auto">
          <a:xfrm>
            <a:off x="407512" y="4549908"/>
            <a:ext cx="205002" cy="364867"/>
          </a:xfrm>
          <a:prstGeom prst="rect">
            <a:avLst/>
          </a:prstGeom>
          <a:noFill/>
        </p:spPr>
      </p:pic>
      <p:pic>
        <p:nvPicPr>
          <p:cNvPr id="117" name="Picture 2" descr="C:\Users\User\Documents\M&amp;S\Girl.jpg"/>
          <p:cNvPicPr>
            <a:picLocks noChangeAspect="1" noChangeArrowheads="1"/>
          </p:cNvPicPr>
          <p:nvPr/>
        </p:nvPicPr>
        <p:blipFill>
          <a:blip r:embed="rId15" cstate="print"/>
          <a:srcRect/>
          <a:stretch>
            <a:fillRect/>
          </a:stretch>
        </p:blipFill>
        <p:spPr bwMode="auto">
          <a:xfrm>
            <a:off x="674909" y="4547681"/>
            <a:ext cx="198961" cy="346339"/>
          </a:xfrm>
          <a:prstGeom prst="rect">
            <a:avLst/>
          </a:prstGeom>
          <a:noFill/>
        </p:spPr>
      </p:pic>
      <p:pic>
        <p:nvPicPr>
          <p:cNvPr id="118" name="Picture 1" descr="C:\Users\User\Documents\M&amp;S\Boy.jpg"/>
          <p:cNvPicPr>
            <a:picLocks noChangeAspect="1" noChangeArrowheads="1"/>
          </p:cNvPicPr>
          <p:nvPr/>
        </p:nvPicPr>
        <p:blipFill>
          <a:blip r:embed="rId14" cstate="print"/>
          <a:srcRect/>
          <a:stretch>
            <a:fillRect/>
          </a:stretch>
        </p:blipFill>
        <p:spPr bwMode="auto">
          <a:xfrm>
            <a:off x="432321" y="4904322"/>
            <a:ext cx="205002" cy="364867"/>
          </a:xfrm>
          <a:prstGeom prst="rect">
            <a:avLst/>
          </a:prstGeom>
          <a:noFill/>
        </p:spPr>
      </p:pic>
      <p:pic>
        <p:nvPicPr>
          <p:cNvPr id="119" name="Picture 2" descr="C:\Users\User\Documents\M&amp;S\Girl.jpg"/>
          <p:cNvPicPr>
            <a:picLocks noChangeAspect="1" noChangeArrowheads="1"/>
          </p:cNvPicPr>
          <p:nvPr/>
        </p:nvPicPr>
        <p:blipFill>
          <a:blip r:embed="rId15" cstate="print"/>
          <a:srcRect/>
          <a:stretch>
            <a:fillRect/>
          </a:stretch>
        </p:blipFill>
        <p:spPr bwMode="auto">
          <a:xfrm>
            <a:off x="678452" y="4891462"/>
            <a:ext cx="198961" cy="346339"/>
          </a:xfrm>
          <a:prstGeom prst="rect">
            <a:avLst/>
          </a:prstGeom>
          <a:noFill/>
        </p:spPr>
      </p:pic>
      <p:pic>
        <p:nvPicPr>
          <p:cNvPr id="120" name="Picture 1" descr="C:\Users\User\Documents\M&amp;S\Boy.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893065" y="4918499"/>
            <a:ext cx="205002" cy="364867"/>
          </a:xfrm>
          <a:prstGeom prst="rect">
            <a:avLst/>
          </a:prstGeom>
          <a:noFill/>
        </p:spPr>
      </p:pic>
      <p:pic>
        <p:nvPicPr>
          <p:cNvPr id="121" name="Picture 1" descr="C:\Users\User\Documents\M&amp;S\Boy.jpg"/>
          <p:cNvPicPr>
            <a:picLocks noChangeAspect="1" noChangeArrowheads="1"/>
          </p:cNvPicPr>
          <p:nvPr/>
        </p:nvPicPr>
        <p:blipFill>
          <a:blip r:embed="rId14" cstate="print"/>
          <a:srcRect/>
          <a:stretch>
            <a:fillRect/>
          </a:stretch>
        </p:blipFill>
        <p:spPr bwMode="auto">
          <a:xfrm>
            <a:off x="400423" y="4191949"/>
            <a:ext cx="205002" cy="364867"/>
          </a:xfrm>
          <a:prstGeom prst="rect">
            <a:avLst/>
          </a:prstGeom>
          <a:noFill/>
        </p:spPr>
      </p:pic>
      <p:sp>
        <p:nvSpPr>
          <p:cNvPr id="122" name="Rectangle 121"/>
          <p:cNvSpPr/>
          <p:nvPr/>
        </p:nvSpPr>
        <p:spPr>
          <a:xfrm>
            <a:off x="2050721" y="4167141"/>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13%</a:t>
            </a:r>
          </a:p>
        </p:txBody>
      </p:sp>
      <p:sp>
        <p:nvSpPr>
          <p:cNvPr id="123" name="Rectangle 122"/>
          <p:cNvSpPr/>
          <p:nvPr/>
        </p:nvSpPr>
        <p:spPr>
          <a:xfrm>
            <a:off x="2050721" y="4539280"/>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31%</a:t>
            </a:r>
          </a:p>
        </p:txBody>
      </p:sp>
      <p:sp>
        <p:nvSpPr>
          <p:cNvPr id="124" name="Rectangle 123"/>
          <p:cNvSpPr/>
          <p:nvPr/>
        </p:nvSpPr>
        <p:spPr>
          <a:xfrm>
            <a:off x="2050721" y="4911419"/>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21%</a:t>
            </a:r>
          </a:p>
        </p:txBody>
      </p:sp>
      <p:sp>
        <p:nvSpPr>
          <p:cNvPr id="125" name="Rectangle 124"/>
          <p:cNvSpPr/>
          <p:nvPr/>
        </p:nvSpPr>
        <p:spPr>
          <a:xfrm>
            <a:off x="2050721" y="5283559"/>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35%</a:t>
            </a:r>
          </a:p>
        </p:txBody>
      </p:sp>
      <p:sp>
        <p:nvSpPr>
          <p:cNvPr id="126" name="Rectangle 125"/>
          <p:cNvSpPr/>
          <p:nvPr/>
        </p:nvSpPr>
        <p:spPr>
          <a:xfrm>
            <a:off x="406143" y="5265831"/>
            <a:ext cx="701823" cy="318977"/>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None</a:t>
            </a:r>
          </a:p>
        </p:txBody>
      </p:sp>
      <p:sp>
        <p:nvSpPr>
          <p:cNvPr id="127" name="Rectangle 126"/>
          <p:cNvSpPr/>
          <p:nvPr/>
        </p:nvSpPr>
        <p:spPr>
          <a:xfrm>
            <a:off x="6564801" y="4091527"/>
            <a:ext cx="656534" cy="282855"/>
          </a:xfrm>
          <a:prstGeom prst="rect">
            <a:avLst/>
          </a:prstGeom>
          <a:solidFill>
            <a:srgbClr val="84B1DE"/>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37%</a:t>
            </a:r>
          </a:p>
        </p:txBody>
      </p:sp>
      <p:sp>
        <p:nvSpPr>
          <p:cNvPr id="128" name="Rectangle 127"/>
          <p:cNvSpPr/>
          <p:nvPr/>
        </p:nvSpPr>
        <p:spPr>
          <a:xfrm>
            <a:off x="6633859" y="4735897"/>
            <a:ext cx="471376" cy="212651"/>
          </a:xfrm>
          <a:prstGeom prst="rect">
            <a:avLst/>
          </a:prstGeom>
          <a:solidFill>
            <a:srgbClr val="84B1DE"/>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16%</a:t>
            </a:r>
          </a:p>
        </p:txBody>
      </p:sp>
      <p:sp>
        <p:nvSpPr>
          <p:cNvPr id="129" name="Rectangle 128"/>
          <p:cNvSpPr/>
          <p:nvPr/>
        </p:nvSpPr>
        <p:spPr>
          <a:xfrm>
            <a:off x="6169570" y="5175377"/>
            <a:ext cx="471376" cy="212651"/>
          </a:xfrm>
          <a:prstGeom prst="rect">
            <a:avLst/>
          </a:prstGeom>
          <a:solidFill>
            <a:srgbClr val="0963BE"/>
          </a:solidFill>
          <a:ln>
            <a:solidFill>
              <a:srgbClr val="096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19%</a:t>
            </a:r>
          </a:p>
        </p:txBody>
      </p:sp>
      <p:sp>
        <p:nvSpPr>
          <p:cNvPr id="130" name="Rectangle 129"/>
          <p:cNvSpPr/>
          <p:nvPr/>
        </p:nvSpPr>
        <p:spPr>
          <a:xfrm>
            <a:off x="6059352" y="4506836"/>
            <a:ext cx="471376" cy="212651"/>
          </a:xfrm>
          <a:prstGeom prst="rect">
            <a:avLst/>
          </a:prstGeom>
          <a:solidFill>
            <a:srgbClr val="0963BE"/>
          </a:solidFill>
          <a:ln>
            <a:solidFill>
              <a:srgbClr val="096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7%</a:t>
            </a:r>
          </a:p>
        </p:txBody>
      </p:sp>
      <p:sp>
        <p:nvSpPr>
          <p:cNvPr id="131" name="Rounded Rectangle 130"/>
          <p:cNvSpPr/>
          <p:nvPr/>
        </p:nvSpPr>
        <p:spPr>
          <a:xfrm>
            <a:off x="7299457" y="4653165"/>
            <a:ext cx="679269" cy="403835"/>
          </a:xfrm>
          <a:prstGeom prst="roundRect">
            <a:avLst/>
          </a:prstGeom>
          <a:solidFill>
            <a:schemeClr val="accent1">
              <a:lumMod val="20000"/>
              <a:lumOff val="80000"/>
            </a:schemeClr>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Dublin21%</a:t>
            </a:r>
          </a:p>
        </p:txBody>
      </p:sp>
      <p:sp>
        <p:nvSpPr>
          <p:cNvPr id="132" name="Rounded Rectangle 131"/>
          <p:cNvSpPr/>
          <p:nvPr/>
        </p:nvSpPr>
        <p:spPr bwMode="auto">
          <a:xfrm>
            <a:off x="8274757" y="2923823"/>
            <a:ext cx="3712076" cy="3054946"/>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sng" strike="noStrike" kern="1200" cap="none" spc="0" normalizeH="0" baseline="0" noProof="0">
              <a:ln>
                <a:noFill/>
              </a:ln>
              <a:solidFill>
                <a:prstClr val="black"/>
              </a:solidFill>
              <a:effectLst/>
              <a:uLnTx/>
              <a:uFillTx/>
              <a:latin typeface="Arial" charset="0"/>
              <a:ea typeface="+mn-ea"/>
              <a:cs typeface="+mn-cs"/>
            </a:endParaRPr>
          </a:p>
        </p:txBody>
      </p:sp>
      <p:sp>
        <p:nvSpPr>
          <p:cNvPr id="133" name="Rectangle 132"/>
          <p:cNvSpPr/>
          <p:nvPr/>
        </p:nvSpPr>
        <p:spPr>
          <a:xfrm>
            <a:off x="8400720" y="3269853"/>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High managerial, admin, professional</a:t>
            </a:r>
          </a:p>
        </p:txBody>
      </p:sp>
      <p:sp>
        <p:nvSpPr>
          <p:cNvPr id="134" name="Rectangle 133"/>
          <p:cNvSpPr/>
          <p:nvPr/>
        </p:nvSpPr>
        <p:spPr>
          <a:xfrm>
            <a:off x="8400720" y="3510375"/>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Intermediate managerial, admin, professional</a:t>
            </a:r>
          </a:p>
        </p:txBody>
      </p:sp>
      <p:sp>
        <p:nvSpPr>
          <p:cNvPr id="135" name="Rectangle 134"/>
          <p:cNvSpPr/>
          <p:nvPr/>
        </p:nvSpPr>
        <p:spPr>
          <a:xfrm>
            <a:off x="8400720" y="3750897"/>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Supervisor, </a:t>
            </a:r>
            <a:r>
              <a:rPr kumimoji="0" lang="en-GB" sz="1100" b="0" i="0" u="none" strike="noStrike" kern="1200" cap="none" spc="0" normalizeH="0" baseline="0" noProof="0" dirty="0" err="1">
                <a:ln>
                  <a:noFill/>
                </a:ln>
                <a:solidFill>
                  <a:prstClr val="white"/>
                </a:solidFill>
                <a:effectLst/>
                <a:uLnTx/>
                <a:uFillTx/>
                <a:latin typeface="Aptos" panose="02110004020202020204"/>
                <a:ea typeface="+mn-ea"/>
                <a:cs typeface="+mn-cs"/>
              </a:rPr>
              <a:t>Jr</a:t>
            </a: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 managerial, admin, professional </a:t>
            </a:r>
          </a:p>
        </p:txBody>
      </p:sp>
      <p:sp>
        <p:nvSpPr>
          <p:cNvPr id="136" name="Rectangle 135"/>
          <p:cNvSpPr/>
          <p:nvPr/>
        </p:nvSpPr>
        <p:spPr>
          <a:xfrm>
            <a:off x="8400720" y="399141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Manual worker (skilled, non-skilled) </a:t>
            </a:r>
          </a:p>
        </p:txBody>
      </p:sp>
      <p:sp>
        <p:nvSpPr>
          <p:cNvPr id="137" name="Rectangle 136"/>
          <p:cNvSpPr/>
          <p:nvPr/>
        </p:nvSpPr>
        <p:spPr>
          <a:xfrm>
            <a:off x="8400720" y="4231941"/>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Self Employed</a:t>
            </a:r>
          </a:p>
        </p:txBody>
      </p:sp>
      <p:sp>
        <p:nvSpPr>
          <p:cNvPr id="138" name="Rectangle 137"/>
          <p:cNvSpPr/>
          <p:nvPr/>
        </p:nvSpPr>
        <p:spPr>
          <a:xfrm>
            <a:off x="8400720" y="4472463"/>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Casual Worker – Not Permanent Employment</a:t>
            </a:r>
          </a:p>
        </p:txBody>
      </p:sp>
      <p:sp>
        <p:nvSpPr>
          <p:cNvPr id="139" name="Rectangle 138"/>
          <p:cNvSpPr/>
          <p:nvPr/>
        </p:nvSpPr>
        <p:spPr>
          <a:xfrm>
            <a:off x="8400720" y="4712985"/>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Homemaker</a:t>
            </a:r>
          </a:p>
        </p:txBody>
      </p:sp>
      <p:sp>
        <p:nvSpPr>
          <p:cNvPr id="140" name="Rectangle 139"/>
          <p:cNvSpPr/>
          <p:nvPr/>
        </p:nvSpPr>
        <p:spPr>
          <a:xfrm>
            <a:off x="8400720" y="4953507"/>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Unemployed</a:t>
            </a:r>
          </a:p>
        </p:txBody>
      </p:sp>
      <p:sp>
        <p:nvSpPr>
          <p:cNvPr id="141" name="Rectangle 140"/>
          <p:cNvSpPr/>
          <p:nvPr/>
        </p:nvSpPr>
        <p:spPr>
          <a:xfrm>
            <a:off x="8400720" y="519402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Student</a:t>
            </a:r>
          </a:p>
        </p:txBody>
      </p:sp>
      <p:sp>
        <p:nvSpPr>
          <p:cNvPr id="142" name="Rectangle 141"/>
          <p:cNvSpPr/>
          <p:nvPr/>
        </p:nvSpPr>
        <p:spPr>
          <a:xfrm>
            <a:off x="8400720" y="5434551"/>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Retired (on state, private pension)</a:t>
            </a:r>
          </a:p>
        </p:txBody>
      </p:sp>
      <p:sp>
        <p:nvSpPr>
          <p:cNvPr id="143" name="Rectangle 142"/>
          <p:cNvSpPr/>
          <p:nvPr/>
        </p:nvSpPr>
        <p:spPr>
          <a:xfrm>
            <a:off x="11400026" y="3269853"/>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4%</a:t>
            </a:r>
          </a:p>
        </p:txBody>
      </p:sp>
      <p:sp>
        <p:nvSpPr>
          <p:cNvPr id="144" name="Rectangle 143"/>
          <p:cNvSpPr/>
          <p:nvPr/>
        </p:nvSpPr>
        <p:spPr>
          <a:xfrm>
            <a:off x="11400026" y="3510997"/>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15%</a:t>
            </a:r>
          </a:p>
        </p:txBody>
      </p:sp>
      <p:sp>
        <p:nvSpPr>
          <p:cNvPr id="145" name="Rectangle 144"/>
          <p:cNvSpPr/>
          <p:nvPr/>
        </p:nvSpPr>
        <p:spPr>
          <a:xfrm>
            <a:off x="11400026" y="375099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30%</a:t>
            </a:r>
          </a:p>
        </p:txBody>
      </p:sp>
      <p:sp>
        <p:nvSpPr>
          <p:cNvPr id="146" name="Rectangle 145"/>
          <p:cNvSpPr/>
          <p:nvPr/>
        </p:nvSpPr>
        <p:spPr>
          <a:xfrm>
            <a:off x="11400026" y="3993285"/>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15%</a:t>
            </a:r>
          </a:p>
        </p:txBody>
      </p:sp>
      <p:sp>
        <p:nvSpPr>
          <p:cNvPr id="147" name="Rectangle 146"/>
          <p:cNvSpPr/>
          <p:nvPr/>
        </p:nvSpPr>
        <p:spPr>
          <a:xfrm>
            <a:off x="11400026" y="423442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3%</a:t>
            </a:r>
          </a:p>
        </p:txBody>
      </p:sp>
      <p:sp>
        <p:nvSpPr>
          <p:cNvPr id="148" name="Rectangle 147"/>
          <p:cNvSpPr/>
          <p:nvPr/>
        </p:nvSpPr>
        <p:spPr>
          <a:xfrm>
            <a:off x="11400026" y="4475573"/>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2% </a:t>
            </a:r>
          </a:p>
        </p:txBody>
      </p:sp>
      <p:sp>
        <p:nvSpPr>
          <p:cNvPr id="149" name="Rectangle 148"/>
          <p:cNvSpPr/>
          <p:nvPr/>
        </p:nvSpPr>
        <p:spPr>
          <a:xfrm>
            <a:off x="11400026" y="4716717"/>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8%</a:t>
            </a:r>
          </a:p>
        </p:txBody>
      </p:sp>
      <p:sp>
        <p:nvSpPr>
          <p:cNvPr id="150" name="Rectangle 149"/>
          <p:cNvSpPr/>
          <p:nvPr/>
        </p:nvSpPr>
        <p:spPr>
          <a:xfrm>
            <a:off x="11400026" y="4957861"/>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7%</a:t>
            </a:r>
          </a:p>
        </p:txBody>
      </p:sp>
      <p:sp>
        <p:nvSpPr>
          <p:cNvPr id="151" name="Rectangle 150"/>
          <p:cNvSpPr/>
          <p:nvPr/>
        </p:nvSpPr>
        <p:spPr>
          <a:xfrm>
            <a:off x="11400026" y="5199005"/>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4%</a:t>
            </a:r>
          </a:p>
        </p:txBody>
      </p:sp>
      <p:sp>
        <p:nvSpPr>
          <p:cNvPr id="152" name="Rectangle 151"/>
          <p:cNvSpPr/>
          <p:nvPr/>
        </p:nvSpPr>
        <p:spPr>
          <a:xfrm>
            <a:off x="11400026" y="544014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11%</a:t>
            </a:r>
          </a:p>
        </p:txBody>
      </p:sp>
      <p:sp>
        <p:nvSpPr>
          <p:cNvPr id="153" name="TextBox 152"/>
          <p:cNvSpPr txBox="1"/>
          <p:nvPr/>
        </p:nvSpPr>
        <p:spPr>
          <a:xfrm>
            <a:off x="8627222" y="2924246"/>
            <a:ext cx="2877213" cy="4057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Occupation</a:t>
            </a:r>
          </a:p>
        </p:txBody>
      </p:sp>
      <p:sp>
        <p:nvSpPr>
          <p:cNvPr id="154" name="Rectangle 153"/>
          <p:cNvSpPr/>
          <p:nvPr/>
        </p:nvSpPr>
        <p:spPr>
          <a:xfrm>
            <a:off x="8400720" y="567506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Full Time Carer</a:t>
            </a:r>
          </a:p>
        </p:txBody>
      </p:sp>
      <p:sp>
        <p:nvSpPr>
          <p:cNvPr id="155" name="Rectangle 154"/>
          <p:cNvSpPr/>
          <p:nvPr/>
        </p:nvSpPr>
        <p:spPr>
          <a:xfrm>
            <a:off x="11400026" y="5681291"/>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1%</a:t>
            </a:r>
          </a:p>
        </p:txBody>
      </p:sp>
      <p:pic>
        <p:nvPicPr>
          <p:cNvPr id="73" name="Picture 72">
            <a:extLst>
              <a:ext uri="{FF2B5EF4-FFF2-40B4-BE49-F238E27FC236}">
                <a16:creationId xmlns:a16="http://schemas.microsoft.com/office/drawing/2014/main" id="{01311619-1786-454B-BBAF-127FEF39FC0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41987" y="4972632"/>
            <a:ext cx="297421" cy="256599"/>
          </a:xfrm>
          <a:prstGeom prst="rect">
            <a:avLst/>
          </a:prstGeom>
        </p:spPr>
      </p:pic>
      <p:sp>
        <p:nvSpPr>
          <p:cNvPr id="2" name="Slide Number Placeholder 1">
            <a:extLst>
              <a:ext uri="{FF2B5EF4-FFF2-40B4-BE49-F238E27FC236}">
                <a16:creationId xmlns:a16="http://schemas.microsoft.com/office/drawing/2014/main" id="{81B857AA-5588-45B4-A789-C31210C5E7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76" name="TextBox 75">
            <a:extLst>
              <a:ext uri="{FF2B5EF4-FFF2-40B4-BE49-F238E27FC236}">
                <a16:creationId xmlns:a16="http://schemas.microsoft.com/office/drawing/2014/main" id="{6774E52E-CE73-41FA-B619-11EF5A6CA2DF}"/>
              </a:ext>
            </a:extLst>
          </p:cNvPr>
          <p:cNvSpPr txBox="1"/>
          <p:nvPr/>
        </p:nvSpPr>
        <p:spPr>
          <a:xfrm rot="10800000" flipV="1">
            <a:off x="4716760" y="1974325"/>
            <a:ext cx="51900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Aptos" panose="02110004020202020204"/>
                <a:ea typeface="+mn-ea"/>
                <a:cs typeface="+mn-cs"/>
              </a:rPr>
              <a:t>18-24</a:t>
            </a:r>
          </a:p>
        </p:txBody>
      </p:sp>
      <p:sp>
        <p:nvSpPr>
          <p:cNvPr id="77" name="TextBox 76">
            <a:extLst>
              <a:ext uri="{FF2B5EF4-FFF2-40B4-BE49-F238E27FC236}">
                <a16:creationId xmlns:a16="http://schemas.microsoft.com/office/drawing/2014/main" id="{ABE77424-7D07-4EE3-AB04-6A6667747AB2}"/>
              </a:ext>
            </a:extLst>
          </p:cNvPr>
          <p:cNvSpPr txBox="1"/>
          <p:nvPr/>
        </p:nvSpPr>
        <p:spPr>
          <a:xfrm rot="10800000" flipV="1">
            <a:off x="4711619" y="2115147"/>
            <a:ext cx="51900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Aptos" panose="02110004020202020204"/>
                <a:ea typeface="+mn-ea"/>
                <a:cs typeface="+mn-cs"/>
              </a:rPr>
              <a:t>25-44</a:t>
            </a:r>
          </a:p>
        </p:txBody>
      </p:sp>
      <p:sp>
        <p:nvSpPr>
          <p:cNvPr id="79" name="TextBox 78">
            <a:extLst>
              <a:ext uri="{FF2B5EF4-FFF2-40B4-BE49-F238E27FC236}">
                <a16:creationId xmlns:a16="http://schemas.microsoft.com/office/drawing/2014/main" id="{A6AF81C3-8710-48C1-9E50-C1B010081143}"/>
              </a:ext>
            </a:extLst>
          </p:cNvPr>
          <p:cNvSpPr txBox="1"/>
          <p:nvPr/>
        </p:nvSpPr>
        <p:spPr>
          <a:xfrm rot="10800000" flipV="1">
            <a:off x="4713079" y="2263267"/>
            <a:ext cx="51900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Aptos" panose="02110004020202020204"/>
                <a:ea typeface="+mn-ea"/>
                <a:cs typeface="+mn-cs"/>
              </a:rPr>
              <a:t>45-54</a:t>
            </a:r>
          </a:p>
        </p:txBody>
      </p:sp>
      <p:sp>
        <p:nvSpPr>
          <p:cNvPr id="81" name="TextBox 80">
            <a:extLst>
              <a:ext uri="{FF2B5EF4-FFF2-40B4-BE49-F238E27FC236}">
                <a16:creationId xmlns:a16="http://schemas.microsoft.com/office/drawing/2014/main" id="{977A3A65-3EE8-4D06-9347-F24C8321746D}"/>
              </a:ext>
            </a:extLst>
          </p:cNvPr>
          <p:cNvSpPr txBox="1"/>
          <p:nvPr/>
        </p:nvSpPr>
        <p:spPr>
          <a:xfrm rot="10800000" flipV="1">
            <a:off x="4707211" y="2417387"/>
            <a:ext cx="51900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Aptos" panose="02110004020202020204"/>
                <a:ea typeface="+mn-ea"/>
                <a:cs typeface="+mn-cs"/>
              </a:rPr>
              <a:t>55-64</a:t>
            </a:r>
          </a:p>
        </p:txBody>
      </p:sp>
      <p:pic>
        <p:nvPicPr>
          <p:cNvPr id="82" name="Picture 81">
            <a:extLst>
              <a:ext uri="{FF2B5EF4-FFF2-40B4-BE49-F238E27FC236}">
                <a16:creationId xmlns:a16="http://schemas.microsoft.com/office/drawing/2014/main" id="{25EC665A-153C-4F19-8091-C00A6C6B7BC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Tree>
    <p:extLst>
      <p:ext uri="{BB962C8B-B14F-4D97-AF65-F5344CB8AC3E}">
        <p14:creationId xmlns:p14="http://schemas.microsoft.com/office/powerpoint/2010/main" val="261425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79% of adults think palliative care is about supporting people with life limiting conditions quality of life. This number is highest for adults in NI at 82%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76%</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31%</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51%</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6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When I hear the term Palliative Care, I think it is about supporting people with life limiting conditions quality of life</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76%</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82%</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413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60% of adults think Advanced Care Planning can help them with personal, legal, clinical, and financial planning. This number is highest for adults in NI at 67%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57%</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47%</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24%</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Advanced Care Planning can help me with personal, legal, clinical, and financial planning</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57%</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67%</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568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44123"/>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63% of adults think that Advanced Care Planning is a voluntary process that helps a person to make known what their wishes, feelings, beliefs and values are, and to make choices that reflect these. This number is highest for adults in NI at 69% compared to adults in </a:t>
            </a:r>
            <a:r>
              <a:rPr kumimoji="0" lang="en-IE" sz="1800" b="0" u="none" strike="noStrike" kern="1200" cap="none" spc="0" normalizeH="0" baseline="0" noProof="0" dirty="0">
                <a:ln>
                  <a:noFill/>
                </a:ln>
                <a:solidFill>
                  <a:prstClr val="black"/>
                </a:solidFill>
                <a:effectLst/>
                <a:uLnTx/>
                <a:uFillTx/>
                <a:latin typeface="Calibri" panose="020F0502020204030204"/>
                <a:ea typeface="+mn-ea"/>
                <a:cs typeface="+mn-cs"/>
              </a:rPr>
              <a:t>ROI at 61%</a:t>
            </a:r>
            <a:r>
              <a:rPr lang="en-IE" sz="1800" dirty="0">
                <a:solidFill>
                  <a:prstClr val="black"/>
                </a:solidFill>
                <a:latin typeface="Calibri" panose="020F0502020204030204"/>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26%</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43%</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24%</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6072038" cy="78333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6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Advance Care Planning is a voluntary process that helps a person to make known what their wishes, feelings, beliefs and values are, and to make choices that reflect these</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63%</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61%</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1841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noGrp="1"/>
          </p:cNvSpPr>
          <p:nvPr>
            <p:ph idx="4294967295"/>
          </p:nvPr>
        </p:nvSpPr>
        <p:spPr>
          <a:xfrm>
            <a:off x="3884206" y="2672526"/>
            <a:ext cx="4479389" cy="1255196"/>
          </a:xfrm>
          <a:prstGeom prst="rect">
            <a:avLst/>
          </a:prstGeom>
        </p:spPr>
        <p:txBody>
          <a:bodyPr>
            <a:noAutofit/>
          </a:bodyPr>
          <a:lstStyle/>
          <a:p>
            <a:pPr marL="0" lvl="0" indent="0">
              <a:buNone/>
            </a:pPr>
            <a:r>
              <a:rPr lang="en-US" sz="6000" b="1" dirty="0"/>
              <a:t>THANK YOU.</a:t>
            </a:r>
            <a:endParaRPr lang="en-IE" sz="6000" b="1" dirty="0"/>
          </a:p>
        </p:txBody>
      </p:sp>
      <p:pic>
        <p:nvPicPr>
          <p:cNvPr id="6" name="Picture 6"/>
          <p:cNvPicPr>
            <a:picLocks noChangeAspect="1"/>
          </p:cNvPicPr>
          <p:nvPr/>
        </p:nvPicPr>
        <p:blipFill>
          <a:blip r:embed="rId3"/>
          <a:stretch>
            <a:fillRect/>
          </a:stretch>
        </p:blipFill>
        <p:spPr>
          <a:xfrm>
            <a:off x="9737546" y="5550874"/>
            <a:ext cx="457419" cy="447342"/>
          </a:xfrm>
          <a:prstGeom prst="rect">
            <a:avLst/>
          </a:prstGeom>
          <a:noFill/>
          <a:ln cap="flat">
            <a:noFill/>
          </a:ln>
        </p:spPr>
      </p:pic>
      <p:pic>
        <p:nvPicPr>
          <p:cNvPr id="7" name="Picture 7"/>
          <p:cNvPicPr>
            <a:picLocks noChangeAspect="1"/>
          </p:cNvPicPr>
          <p:nvPr/>
        </p:nvPicPr>
        <p:blipFill>
          <a:blip r:embed="rId4"/>
          <a:stretch>
            <a:fillRect/>
          </a:stretch>
        </p:blipFill>
        <p:spPr>
          <a:xfrm>
            <a:off x="9721608" y="4890933"/>
            <a:ext cx="489295" cy="478523"/>
          </a:xfrm>
          <a:prstGeom prst="rect">
            <a:avLst/>
          </a:prstGeom>
          <a:noFill/>
          <a:ln cap="flat">
            <a:noFill/>
          </a:ln>
        </p:spPr>
      </p:pic>
      <p:sp>
        <p:nvSpPr>
          <p:cNvPr id="8" name="TextBox 9"/>
          <p:cNvSpPr txBox="1"/>
          <p:nvPr/>
        </p:nvSpPr>
        <p:spPr>
          <a:xfrm>
            <a:off x="10277618" y="4945532"/>
            <a:ext cx="215236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595959"/>
                </a:solidFill>
                <a:effectLst/>
                <a:uLnTx/>
                <a:uFillTx/>
                <a:latin typeface="Calibri"/>
                <a:ea typeface="+mn-ea"/>
                <a:cs typeface="+mn-cs"/>
              </a:rPr>
              <a:t>ireach.insights</a:t>
            </a:r>
            <a:endParaRPr kumimoji="0" lang="en-IE" sz="1800" b="1" i="0" u="none" strike="noStrike" kern="1200" cap="none" spc="0" normalizeH="0" baseline="0" noProof="0" dirty="0">
              <a:ln>
                <a:noFill/>
              </a:ln>
              <a:solidFill>
                <a:srgbClr val="595959"/>
              </a:solidFill>
              <a:effectLst/>
              <a:uLnTx/>
              <a:uFillTx/>
              <a:latin typeface="Calibri"/>
              <a:ea typeface="+mn-ea"/>
              <a:cs typeface="+mn-cs"/>
            </a:endParaRPr>
          </a:p>
        </p:txBody>
      </p:sp>
      <p:sp>
        <p:nvSpPr>
          <p:cNvPr id="9" name="TextBox 11"/>
          <p:cNvSpPr txBox="1"/>
          <p:nvPr/>
        </p:nvSpPr>
        <p:spPr>
          <a:xfrm>
            <a:off x="10277618" y="5589882"/>
            <a:ext cx="215236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595959"/>
                </a:solidFill>
                <a:effectLst/>
                <a:uLnTx/>
                <a:uFillTx/>
                <a:latin typeface="Calibri"/>
                <a:ea typeface="+mn-ea"/>
                <a:cs typeface="+mn-cs"/>
              </a:rPr>
              <a:t>ireachinsights</a:t>
            </a:r>
            <a:endParaRPr kumimoji="0" lang="en-IE" sz="1800" b="1" i="0" u="none" strike="noStrike" kern="1200" cap="none" spc="0" normalizeH="0" baseline="0" noProof="0" dirty="0">
              <a:ln>
                <a:noFill/>
              </a:ln>
              <a:solidFill>
                <a:srgbClr val="595959"/>
              </a:solidFill>
              <a:effectLst/>
              <a:uLnTx/>
              <a:uFillTx/>
              <a:latin typeface="Calibri"/>
              <a:ea typeface="+mn-ea"/>
              <a:cs typeface="+mn-cs"/>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1188" y="4192932"/>
            <a:ext cx="3312501" cy="1396950"/>
          </a:xfrm>
          <a:prstGeom prst="rect">
            <a:avLst/>
          </a:prstGeom>
        </p:spPr>
      </p:pic>
      <p:sp>
        <p:nvSpPr>
          <p:cNvPr id="3" name="Slide Number Placeholder 2">
            <a:extLst>
              <a:ext uri="{FF2B5EF4-FFF2-40B4-BE49-F238E27FC236}">
                <a16:creationId xmlns:a16="http://schemas.microsoft.com/office/drawing/2014/main" id="{4AAE60D0-B5AB-449A-82D6-A55D91EB8FDB}"/>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486985E-3407-4270-8D14-B4E7301D8B68}"/>
              </a:ext>
            </a:extLst>
          </p:cNvPr>
          <p:cNvSpPr/>
          <p:nvPr/>
        </p:nvSpPr>
        <p:spPr>
          <a:xfrm>
            <a:off x="0" y="4160705"/>
            <a:ext cx="3193368" cy="203132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1" i="0" u="none" strike="noStrike" kern="1200" cap="none" spc="0" normalizeH="0" baseline="0" noProof="0" dirty="0">
                <a:ln>
                  <a:noFill/>
                </a:ln>
                <a:solidFill>
                  <a:prstClr val="black">
                    <a:lumMod val="85000"/>
                    <a:lumOff val="15000"/>
                  </a:prstClr>
                </a:solidFill>
                <a:effectLst/>
                <a:uLnTx/>
                <a:uFillTx/>
                <a:latin typeface="Calibri"/>
                <a:ea typeface="+mn-ea"/>
                <a:cs typeface="+mn-cs"/>
              </a:rPr>
              <a:t>Oisin Byrne</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0" i="0" u="none" strike="noStrike" kern="0" cap="none" spc="0" normalizeH="0" baseline="0" noProof="0" dirty="0">
                <a:ln>
                  <a:noFill/>
                </a:ln>
                <a:solidFill>
                  <a:prstClr val="black">
                    <a:lumMod val="85000"/>
                    <a:lumOff val="15000"/>
                  </a:prstClr>
                </a:solidFill>
                <a:effectLst/>
                <a:uLnTx/>
                <a:uFillTx/>
                <a:latin typeface="Calibri"/>
                <a:ea typeface="+mn-ea"/>
                <a:cs typeface="+mn-cs"/>
              </a:rPr>
              <a:t>Research </a:t>
            </a:r>
            <a:r>
              <a:rPr kumimoji="0" lang="en-GB" sz="1800" b="0" i="0" u="none" strike="noStrike" kern="1200" cap="none" spc="0" normalizeH="0" baseline="0" noProof="0" dirty="0">
                <a:ln>
                  <a:noFill/>
                </a:ln>
                <a:solidFill>
                  <a:prstClr val="black">
                    <a:lumMod val="85000"/>
                    <a:lumOff val="15000"/>
                  </a:prstClr>
                </a:solidFill>
                <a:effectLst/>
                <a:uLnTx/>
                <a:uFillTx/>
                <a:latin typeface="Calibri"/>
                <a:ea typeface="+mn-ea"/>
                <a:cs typeface="+mn-cs"/>
              </a:rPr>
              <a:t>Director </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800" b="0" i="0" u="none" strike="noStrike" kern="1200" cap="none" spc="0" normalizeH="0" baseline="0" noProof="0" dirty="0">
                <a:ln>
                  <a:noFill/>
                </a:ln>
                <a:solidFill>
                  <a:prstClr val="black">
                    <a:lumMod val="85000"/>
                    <a:lumOff val="15000"/>
                  </a:prstClr>
                </a:solidFill>
                <a:effectLst/>
                <a:uLnTx/>
                <a:uFillTx/>
                <a:latin typeface="Calibri"/>
                <a:ea typeface="+mn-ea"/>
                <a:cs typeface="+mn-cs"/>
                <a:hlinkClick r:id="rId6"/>
              </a:rPr>
              <a:t>oisin.byrne@ireachhq.com</a:t>
            </a:r>
            <a:endParaRPr kumimoji="0" lang="en-IE" sz="18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IE" sz="1800" b="0" i="0" u="none" strike="noStrike" kern="0" cap="none" spc="0" normalizeH="0" baseline="0" noProof="0" dirty="0">
              <a:ln>
                <a:noFill/>
              </a:ln>
              <a:solidFill>
                <a:prstClr val="black">
                  <a:lumMod val="85000"/>
                  <a:lumOff val="15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1" i="0" u="none" strike="noStrike" kern="0" cap="none" spc="0" normalizeH="0" baseline="0" noProof="0" dirty="0">
                <a:ln>
                  <a:noFill/>
                </a:ln>
                <a:solidFill>
                  <a:prstClr val="black">
                    <a:lumMod val="85000"/>
                    <a:lumOff val="15000"/>
                  </a:prstClr>
                </a:solidFill>
                <a:effectLst/>
                <a:uLnTx/>
                <a:uFillTx/>
                <a:latin typeface="Aptos" panose="02110004020202020204"/>
                <a:ea typeface="+mn-ea"/>
                <a:cs typeface="+mn-cs"/>
              </a:rPr>
              <a:t>Juliette Byrne</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0" i="0" u="none" strike="noStrike" kern="0" cap="none" spc="0" normalizeH="0" baseline="0" noProof="0" dirty="0">
                <a:ln>
                  <a:noFill/>
                </a:ln>
                <a:solidFill>
                  <a:prstClr val="black">
                    <a:lumMod val="85000"/>
                    <a:lumOff val="15000"/>
                  </a:prstClr>
                </a:solidFill>
                <a:effectLst/>
                <a:uLnTx/>
                <a:uFillTx/>
                <a:latin typeface="Aptos" panose="02110004020202020204"/>
                <a:ea typeface="+mn-ea"/>
                <a:cs typeface="+mn-cs"/>
              </a:rPr>
              <a:t>Lead Research Analyst</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0" i="0" u="none" strike="noStrike" kern="0" cap="none" spc="0" normalizeH="0" baseline="0" noProof="0">
                <a:ln>
                  <a:noFill/>
                </a:ln>
                <a:solidFill>
                  <a:prstClr val="black">
                    <a:lumMod val="85000"/>
                    <a:lumOff val="15000"/>
                  </a:prstClr>
                </a:solidFill>
                <a:effectLst/>
                <a:uLnTx/>
                <a:uFillTx/>
                <a:latin typeface="Aptos" panose="02110004020202020204"/>
                <a:ea typeface="+mn-ea"/>
                <a:cs typeface="+mn-cs"/>
                <a:hlinkClick r:id="rId7"/>
              </a:rPr>
              <a:t>Juliette.byrne@</a:t>
            </a:r>
            <a:r>
              <a:rPr kumimoji="0" lang="en-GB" sz="1800" b="0" i="0" u="none" strike="noStrike" kern="0" cap="none" spc="0" normalizeH="0" baseline="0" noProof="0" dirty="0">
                <a:ln>
                  <a:noFill/>
                </a:ln>
                <a:solidFill>
                  <a:prstClr val="black">
                    <a:lumMod val="85000"/>
                    <a:lumOff val="15000"/>
                  </a:prstClr>
                </a:solidFill>
                <a:effectLst/>
                <a:uLnTx/>
                <a:uFillTx/>
                <a:latin typeface="Aptos" panose="02110004020202020204"/>
                <a:ea typeface="+mn-ea"/>
                <a:cs typeface="+mn-cs"/>
                <a:hlinkClick r:id="rId7"/>
              </a:rPr>
              <a:t>ireachhq.com</a:t>
            </a:r>
            <a:r>
              <a:rPr kumimoji="0" lang="en-GB" sz="1800" b="0" i="0" u="none" strike="noStrike" kern="0" cap="none" spc="0" normalizeH="0" baseline="0" noProof="0" dirty="0">
                <a:ln>
                  <a:noFill/>
                </a:ln>
                <a:solidFill>
                  <a:prstClr val="black">
                    <a:lumMod val="85000"/>
                    <a:lumOff val="15000"/>
                  </a:prstClr>
                </a:solidFill>
                <a:effectLst/>
                <a:uLnTx/>
                <a:uFillTx/>
                <a:latin typeface="Aptos" panose="02110004020202020204"/>
                <a:ea typeface="+mn-ea"/>
                <a:cs typeface="+mn-cs"/>
              </a:rPr>
              <a:t> </a:t>
            </a:r>
          </a:p>
        </p:txBody>
      </p:sp>
    </p:spTree>
    <p:extLst>
      <p:ext uri="{BB962C8B-B14F-4D97-AF65-F5344CB8AC3E}">
        <p14:creationId xmlns:p14="http://schemas.microsoft.com/office/powerpoint/2010/main" val="3986744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00587" y="2875002"/>
            <a:ext cx="74961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APPENDIX</a:t>
            </a:r>
          </a:p>
        </p:txBody>
      </p:sp>
    </p:spTree>
    <p:extLst>
      <p:ext uri="{BB962C8B-B14F-4D97-AF65-F5344CB8AC3E}">
        <p14:creationId xmlns:p14="http://schemas.microsoft.com/office/powerpoint/2010/main" val="1344385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2">
            <a:extLst>
              <a:ext uri="{FF2B5EF4-FFF2-40B4-BE49-F238E27FC236}">
                <a16:creationId xmlns:a16="http://schemas.microsoft.com/office/drawing/2014/main" id="{9D6D68A1-0481-A237-B733-648FBADF3D9D}"/>
              </a:ext>
            </a:extLst>
          </p:cNvPr>
          <p:cNvSpPr txBox="1"/>
          <p:nvPr/>
        </p:nvSpPr>
        <p:spPr>
          <a:xfrm>
            <a:off x="0" y="6437852"/>
            <a:ext cx="1062643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0" cap="none" spc="0" normalizeH="0" baseline="0" noProof="0" dirty="0">
                <a:ln>
                  <a:noFill/>
                </a:ln>
                <a:solidFill>
                  <a:srgbClr val="7F7F7F"/>
                </a:solidFill>
                <a:effectLst/>
                <a:uLnTx/>
                <a:uFillTx/>
                <a:latin typeface="Calibri"/>
                <a:ea typeface="+mn-ea"/>
                <a:cs typeface="+mn-cs"/>
              </a:rPr>
              <a:t>Q:</a:t>
            </a:r>
            <a:r>
              <a:rPr kumimoji="0" lang="en-IE" sz="1200" b="0" i="0" u="none" strike="noStrike" kern="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Have you or someone close to you received Palliative Care?</a:t>
            </a:r>
            <a:r>
              <a:rPr kumimoji="0" lang="en-US" sz="1200" b="0" i="1" u="none" strike="noStrike" kern="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IE" sz="1200" b="0" i="1" u="none" strike="noStrike" kern="0" cap="none" spc="0" normalizeH="0" baseline="0" noProof="0" dirty="0">
                <a:ln>
                  <a:noFill/>
                </a:ln>
                <a:solidFill>
                  <a:srgbClr val="7F7F7F"/>
                </a:solidFill>
                <a:effectLst/>
                <a:uLnTx/>
                <a:uFillTx/>
                <a:latin typeface="Calibri"/>
                <a:ea typeface="+mn-ea"/>
                <a:cs typeface="+mn-cs"/>
              </a:rPr>
              <a:t>(Single select, n=1,500).</a:t>
            </a:r>
          </a:p>
        </p:txBody>
      </p:sp>
      <p:sp>
        <p:nvSpPr>
          <p:cNvPr id="7" name="Rectangle: Rounded Corners 6">
            <a:extLst>
              <a:ext uri="{FF2B5EF4-FFF2-40B4-BE49-F238E27FC236}">
                <a16:creationId xmlns:a16="http://schemas.microsoft.com/office/drawing/2014/main" id="{37473119-711D-69D6-DC1A-D6C715339DA8}"/>
              </a:ext>
            </a:extLst>
          </p:cNvPr>
          <p:cNvSpPr/>
          <p:nvPr/>
        </p:nvSpPr>
        <p:spPr>
          <a:xfrm>
            <a:off x="239704" y="1139939"/>
            <a:ext cx="4618653" cy="642207"/>
          </a:xfrm>
          <a:prstGeom prst="roundRect">
            <a:avLst/>
          </a:prstGeom>
          <a:gradFill rotWithShape="1">
            <a:gsLst>
              <a:gs pos="0">
                <a:srgbClr val="A5A5A5">
                  <a:satMod val="103000"/>
                  <a:lumMod val="102000"/>
                  <a:tint val="94000"/>
                </a:srgbClr>
              </a:gs>
              <a:gs pos="50000">
                <a:srgbClr val="A5A5A5">
                  <a:satMod val="110000"/>
                  <a:lumMod val="100000"/>
                  <a:shade val="100000"/>
                </a:srgbClr>
              </a:gs>
              <a:gs pos="100000">
                <a:srgbClr val="A5A5A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0" cap="none" spc="0" normalizeH="0" baseline="0" noProof="0" dirty="0">
                <a:ln>
                  <a:noFill/>
                </a:ln>
                <a:solidFill>
                  <a:prstClr val="black"/>
                </a:solidFill>
                <a:effectLst/>
                <a:uLnTx/>
                <a:uFillTx/>
                <a:latin typeface="Calibri" panose="020F0502020204030204"/>
                <a:ea typeface="+mn-ea"/>
                <a:cs typeface="+mn-cs"/>
              </a:rPr>
              <a:t>Receiving Palliative Care</a:t>
            </a:r>
          </a:p>
        </p:txBody>
      </p:sp>
      <p:graphicFrame>
        <p:nvGraphicFramePr>
          <p:cNvPr id="8" name="Table 7">
            <a:extLst>
              <a:ext uri="{FF2B5EF4-FFF2-40B4-BE49-F238E27FC236}">
                <a16:creationId xmlns:a16="http://schemas.microsoft.com/office/drawing/2014/main" id="{A6636B62-F8FB-FF66-F3EA-6C8B18CB88FA}"/>
              </a:ext>
            </a:extLst>
          </p:cNvPr>
          <p:cNvGraphicFramePr>
            <a:graphicFrameLocks noGrp="1"/>
          </p:cNvGraphicFramePr>
          <p:nvPr/>
        </p:nvGraphicFramePr>
        <p:xfrm>
          <a:off x="239704" y="2411064"/>
          <a:ext cx="11665779" cy="2343816"/>
        </p:xfrm>
        <a:graphic>
          <a:graphicData uri="http://schemas.openxmlformats.org/drawingml/2006/table">
            <a:tbl>
              <a:tblPr>
                <a:tableStyleId>{5C22544A-7EE6-4342-B048-85BDC9FD1C3A}</a:tableStyleId>
              </a:tblPr>
              <a:tblGrid>
                <a:gridCol w="2245485">
                  <a:extLst>
                    <a:ext uri="{9D8B030D-6E8A-4147-A177-3AD203B41FA5}">
                      <a16:colId xmlns:a16="http://schemas.microsoft.com/office/drawing/2014/main" val="848681275"/>
                    </a:ext>
                  </a:extLst>
                </a:gridCol>
                <a:gridCol w="724638">
                  <a:extLst>
                    <a:ext uri="{9D8B030D-6E8A-4147-A177-3AD203B41FA5}">
                      <a16:colId xmlns:a16="http://schemas.microsoft.com/office/drawing/2014/main" val="2037975941"/>
                    </a:ext>
                  </a:extLst>
                </a:gridCol>
                <a:gridCol w="724638">
                  <a:extLst>
                    <a:ext uri="{9D8B030D-6E8A-4147-A177-3AD203B41FA5}">
                      <a16:colId xmlns:a16="http://schemas.microsoft.com/office/drawing/2014/main" val="2607494989"/>
                    </a:ext>
                  </a:extLst>
                </a:gridCol>
                <a:gridCol w="724638">
                  <a:extLst>
                    <a:ext uri="{9D8B030D-6E8A-4147-A177-3AD203B41FA5}">
                      <a16:colId xmlns:a16="http://schemas.microsoft.com/office/drawing/2014/main" val="3123887214"/>
                    </a:ext>
                  </a:extLst>
                </a:gridCol>
                <a:gridCol w="724638">
                  <a:extLst>
                    <a:ext uri="{9D8B030D-6E8A-4147-A177-3AD203B41FA5}">
                      <a16:colId xmlns:a16="http://schemas.microsoft.com/office/drawing/2014/main" val="1347231510"/>
                    </a:ext>
                  </a:extLst>
                </a:gridCol>
                <a:gridCol w="724638">
                  <a:extLst>
                    <a:ext uri="{9D8B030D-6E8A-4147-A177-3AD203B41FA5}">
                      <a16:colId xmlns:a16="http://schemas.microsoft.com/office/drawing/2014/main" val="2786263624"/>
                    </a:ext>
                  </a:extLst>
                </a:gridCol>
                <a:gridCol w="724638">
                  <a:extLst>
                    <a:ext uri="{9D8B030D-6E8A-4147-A177-3AD203B41FA5}">
                      <a16:colId xmlns:a16="http://schemas.microsoft.com/office/drawing/2014/main" val="1601553427"/>
                    </a:ext>
                  </a:extLst>
                </a:gridCol>
                <a:gridCol w="724638">
                  <a:extLst>
                    <a:ext uri="{9D8B030D-6E8A-4147-A177-3AD203B41FA5}">
                      <a16:colId xmlns:a16="http://schemas.microsoft.com/office/drawing/2014/main" val="2474137392"/>
                    </a:ext>
                  </a:extLst>
                </a:gridCol>
                <a:gridCol w="724638">
                  <a:extLst>
                    <a:ext uri="{9D8B030D-6E8A-4147-A177-3AD203B41FA5}">
                      <a16:colId xmlns:a16="http://schemas.microsoft.com/office/drawing/2014/main" val="1934123158"/>
                    </a:ext>
                  </a:extLst>
                </a:gridCol>
                <a:gridCol w="724638">
                  <a:extLst>
                    <a:ext uri="{9D8B030D-6E8A-4147-A177-3AD203B41FA5}">
                      <a16:colId xmlns:a16="http://schemas.microsoft.com/office/drawing/2014/main" val="3242775987"/>
                    </a:ext>
                  </a:extLst>
                </a:gridCol>
                <a:gridCol w="724638">
                  <a:extLst>
                    <a:ext uri="{9D8B030D-6E8A-4147-A177-3AD203B41FA5}">
                      <a16:colId xmlns:a16="http://schemas.microsoft.com/office/drawing/2014/main" val="811320821"/>
                    </a:ext>
                  </a:extLst>
                </a:gridCol>
                <a:gridCol w="724638">
                  <a:extLst>
                    <a:ext uri="{9D8B030D-6E8A-4147-A177-3AD203B41FA5}">
                      <a16:colId xmlns:a16="http://schemas.microsoft.com/office/drawing/2014/main" val="1213627113"/>
                    </a:ext>
                  </a:extLst>
                </a:gridCol>
                <a:gridCol w="724638">
                  <a:extLst>
                    <a:ext uri="{9D8B030D-6E8A-4147-A177-3AD203B41FA5}">
                      <a16:colId xmlns:a16="http://schemas.microsoft.com/office/drawing/2014/main" val="1168198150"/>
                    </a:ext>
                  </a:extLst>
                </a:gridCol>
                <a:gridCol w="724638">
                  <a:extLst>
                    <a:ext uri="{9D8B030D-6E8A-4147-A177-3AD203B41FA5}">
                      <a16:colId xmlns:a16="http://schemas.microsoft.com/office/drawing/2014/main" val="4024851719"/>
                    </a:ext>
                  </a:extLst>
                </a:gridCol>
              </a:tblGrid>
              <a:tr h="197639">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Have you or someone close to you received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46027364"/>
                  </a:ext>
                </a:extLst>
              </a:tr>
              <a:tr h="390636">
                <a:tc rowSpan="2">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0"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Received Palliative Care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What gender are you?</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4">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Age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SES</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extLst>
                  <a:ext uri="{0D108BD9-81ED-4DB2-BD59-A6C34878D82A}">
                    <a16:rowId xmlns:a16="http://schemas.microsoft.com/office/drawing/2014/main" val="2471673294"/>
                  </a:ext>
                </a:extLst>
              </a:tr>
              <a:tr h="1162624">
                <a:tc v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(ROI)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(NI)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Have or Someone Close Has Received Palliative Care </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No One Close Has Received Palliative Care </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Female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25-34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35-44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45-54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55+</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ABC1</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C2DE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13990041"/>
                  </a:ext>
                </a:extLst>
              </a:tr>
              <a:tr h="197639">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Sample Size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880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284010725"/>
                  </a:ext>
                </a:extLst>
              </a:tr>
              <a:tr h="197639">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Yes   </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994848513"/>
                  </a:ext>
                </a:extLst>
              </a:tr>
              <a:tr h="197639">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No</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dirty="0">
                          <a:effectLst/>
                          <a:latin typeface="Calibri" panose="020F0502020204030204" pitchFamily="34" charset="0"/>
                          <a:ea typeface="Calibri" panose="020F0502020204030204" pitchFamily="34" charset="0"/>
                          <a:cs typeface="Calibri" panose="020F0502020204030204" pitchFamily="34" charset="0"/>
                        </a:rPr>
                        <a:t>63%</a:t>
                      </a:r>
                      <a:endParaRPr lang="en-IE" sz="11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786356433"/>
                  </a:ext>
                </a:extLst>
              </a:tr>
            </a:tbl>
          </a:graphicData>
        </a:graphic>
      </p:graphicFrame>
    </p:spTree>
    <p:extLst>
      <p:ext uri="{BB962C8B-B14F-4D97-AF65-F5344CB8AC3E}">
        <p14:creationId xmlns:p14="http://schemas.microsoft.com/office/powerpoint/2010/main" val="4065118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2">
            <a:extLst>
              <a:ext uri="{FF2B5EF4-FFF2-40B4-BE49-F238E27FC236}">
                <a16:creationId xmlns:a16="http://schemas.microsoft.com/office/drawing/2014/main" id="{8B776F6C-EC13-91D8-FADC-58AABCCE0D77}"/>
              </a:ext>
            </a:extLst>
          </p:cNvPr>
          <p:cNvSpPr txBox="1"/>
          <p:nvPr/>
        </p:nvSpPr>
        <p:spPr>
          <a:xfrm>
            <a:off x="0" y="6407928"/>
            <a:ext cx="10297682"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0" cap="none" spc="0" normalizeH="0" baseline="0" noProof="0" dirty="0">
                <a:ln>
                  <a:noFill/>
                </a:ln>
                <a:solidFill>
                  <a:srgbClr val="7F7F7F"/>
                </a:solidFill>
                <a:effectLst/>
                <a:uLnTx/>
                <a:uFillTx/>
                <a:latin typeface="Calibri"/>
                <a:ea typeface="+mn-ea"/>
                <a:cs typeface="+mn-cs"/>
              </a:rPr>
              <a:t>Q:</a:t>
            </a:r>
            <a:r>
              <a:rPr kumimoji="0" lang="en-IE" sz="1200" b="0" i="0" u="none" strike="noStrike" kern="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What word(s) come to mind when you hear the term ‘palliative care’? </a:t>
            </a:r>
            <a:r>
              <a:rPr kumimoji="0" lang="en-IE" sz="1200" b="0" i="1" u="none" strike="noStrike" kern="0" cap="none" spc="0" normalizeH="0" baseline="0" noProof="0" dirty="0">
                <a:ln>
                  <a:noFill/>
                </a:ln>
                <a:solidFill>
                  <a:srgbClr val="7F7F7F"/>
                </a:solidFill>
                <a:effectLst/>
                <a:uLnTx/>
                <a:uFillTx/>
                <a:latin typeface="Calibri"/>
                <a:ea typeface="+mn-ea"/>
                <a:cs typeface="+mn-cs"/>
              </a:rPr>
              <a:t>(Single select, n=1,500).</a:t>
            </a:r>
          </a:p>
        </p:txBody>
      </p:sp>
      <p:sp>
        <p:nvSpPr>
          <p:cNvPr id="3" name="Rectangle: Rounded Corners 2">
            <a:extLst>
              <a:ext uri="{FF2B5EF4-FFF2-40B4-BE49-F238E27FC236}">
                <a16:creationId xmlns:a16="http://schemas.microsoft.com/office/drawing/2014/main" id="{08F2A9F2-8FAF-B1B1-30D0-C360FAE5D0A8}"/>
              </a:ext>
            </a:extLst>
          </p:cNvPr>
          <p:cNvSpPr/>
          <p:nvPr/>
        </p:nvSpPr>
        <p:spPr>
          <a:xfrm>
            <a:off x="239704" y="1139939"/>
            <a:ext cx="5004100" cy="642207"/>
          </a:xfrm>
          <a:prstGeom prst="roundRect">
            <a:avLst/>
          </a:prstGeom>
          <a:gradFill rotWithShape="1">
            <a:gsLst>
              <a:gs pos="0">
                <a:srgbClr val="A5A5A5">
                  <a:satMod val="103000"/>
                  <a:lumMod val="102000"/>
                  <a:tint val="94000"/>
                </a:srgbClr>
              </a:gs>
              <a:gs pos="50000">
                <a:srgbClr val="A5A5A5">
                  <a:satMod val="110000"/>
                  <a:lumMod val="100000"/>
                  <a:shade val="100000"/>
                </a:srgbClr>
              </a:gs>
              <a:gs pos="100000">
                <a:srgbClr val="A5A5A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0" cap="none" spc="0" normalizeH="0" baseline="0" noProof="0" dirty="0">
                <a:ln>
                  <a:noFill/>
                </a:ln>
                <a:solidFill>
                  <a:prstClr val="black"/>
                </a:solidFill>
                <a:effectLst/>
                <a:uLnTx/>
                <a:uFillTx/>
                <a:latin typeface="Calibri" panose="020F0502020204030204"/>
                <a:ea typeface="+mn-ea"/>
                <a:cs typeface="+mn-cs"/>
              </a:rPr>
              <a:t>Feelings Towards the Term ‘Palliative Care’</a:t>
            </a:r>
          </a:p>
        </p:txBody>
      </p:sp>
      <p:graphicFrame>
        <p:nvGraphicFramePr>
          <p:cNvPr id="5" name="Table 4">
            <a:extLst>
              <a:ext uri="{FF2B5EF4-FFF2-40B4-BE49-F238E27FC236}">
                <a16:creationId xmlns:a16="http://schemas.microsoft.com/office/drawing/2014/main" id="{9E148AE8-39AC-68E9-9A36-1F9AF12BC42F}"/>
              </a:ext>
            </a:extLst>
          </p:cNvPr>
          <p:cNvGraphicFramePr>
            <a:graphicFrameLocks noGrp="1"/>
          </p:cNvGraphicFramePr>
          <p:nvPr/>
        </p:nvGraphicFramePr>
        <p:xfrm>
          <a:off x="239704" y="2096897"/>
          <a:ext cx="11309172" cy="3621164"/>
        </p:xfrm>
        <a:graphic>
          <a:graphicData uri="http://schemas.openxmlformats.org/drawingml/2006/table">
            <a:tbl>
              <a:tblPr>
                <a:tableStyleId>{5C22544A-7EE6-4342-B048-85BDC9FD1C3A}</a:tableStyleId>
              </a:tblPr>
              <a:tblGrid>
                <a:gridCol w="2176841">
                  <a:extLst>
                    <a:ext uri="{9D8B030D-6E8A-4147-A177-3AD203B41FA5}">
                      <a16:colId xmlns:a16="http://schemas.microsoft.com/office/drawing/2014/main" val="1095808958"/>
                    </a:ext>
                  </a:extLst>
                </a:gridCol>
                <a:gridCol w="702487">
                  <a:extLst>
                    <a:ext uri="{9D8B030D-6E8A-4147-A177-3AD203B41FA5}">
                      <a16:colId xmlns:a16="http://schemas.microsoft.com/office/drawing/2014/main" val="2142201808"/>
                    </a:ext>
                  </a:extLst>
                </a:gridCol>
                <a:gridCol w="702487">
                  <a:extLst>
                    <a:ext uri="{9D8B030D-6E8A-4147-A177-3AD203B41FA5}">
                      <a16:colId xmlns:a16="http://schemas.microsoft.com/office/drawing/2014/main" val="2333957111"/>
                    </a:ext>
                  </a:extLst>
                </a:gridCol>
                <a:gridCol w="702487">
                  <a:extLst>
                    <a:ext uri="{9D8B030D-6E8A-4147-A177-3AD203B41FA5}">
                      <a16:colId xmlns:a16="http://schemas.microsoft.com/office/drawing/2014/main" val="893111279"/>
                    </a:ext>
                  </a:extLst>
                </a:gridCol>
                <a:gridCol w="702487">
                  <a:extLst>
                    <a:ext uri="{9D8B030D-6E8A-4147-A177-3AD203B41FA5}">
                      <a16:colId xmlns:a16="http://schemas.microsoft.com/office/drawing/2014/main" val="510847217"/>
                    </a:ext>
                  </a:extLst>
                </a:gridCol>
                <a:gridCol w="702487">
                  <a:extLst>
                    <a:ext uri="{9D8B030D-6E8A-4147-A177-3AD203B41FA5}">
                      <a16:colId xmlns:a16="http://schemas.microsoft.com/office/drawing/2014/main" val="2598966299"/>
                    </a:ext>
                  </a:extLst>
                </a:gridCol>
                <a:gridCol w="702487">
                  <a:extLst>
                    <a:ext uri="{9D8B030D-6E8A-4147-A177-3AD203B41FA5}">
                      <a16:colId xmlns:a16="http://schemas.microsoft.com/office/drawing/2014/main" val="95749842"/>
                    </a:ext>
                  </a:extLst>
                </a:gridCol>
                <a:gridCol w="702487">
                  <a:extLst>
                    <a:ext uri="{9D8B030D-6E8A-4147-A177-3AD203B41FA5}">
                      <a16:colId xmlns:a16="http://schemas.microsoft.com/office/drawing/2014/main" val="2649635578"/>
                    </a:ext>
                  </a:extLst>
                </a:gridCol>
                <a:gridCol w="702487">
                  <a:extLst>
                    <a:ext uri="{9D8B030D-6E8A-4147-A177-3AD203B41FA5}">
                      <a16:colId xmlns:a16="http://schemas.microsoft.com/office/drawing/2014/main" val="2449380082"/>
                    </a:ext>
                  </a:extLst>
                </a:gridCol>
                <a:gridCol w="702487">
                  <a:extLst>
                    <a:ext uri="{9D8B030D-6E8A-4147-A177-3AD203B41FA5}">
                      <a16:colId xmlns:a16="http://schemas.microsoft.com/office/drawing/2014/main" val="2359220693"/>
                    </a:ext>
                  </a:extLst>
                </a:gridCol>
                <a:gridCol w="702487">
                  <a:extLst>
                    <a:ext uri="{9D8B030D-6E8A-4147-A177-3AD203B41FA5}">
                      <a16:colId xmlns:a16="http://schemas.microsoft.com/office/drawing/2014/main" val="2055954233"/>
                    </a:ext>
                  </a:extLst>
                </a:gridCol>
                <a:gridCol w="702487">
                  <a:extLst>
                    <a:ext uri="{9D8B030D-6E8A-4147-A177-3AD203B41FA5}">
                      <a16:colId xmlns:a16="http://schemas.microsoft.com/office/drawing/2014/main" val="1843770144"/>
                    </a:ext>
                  </a:extLst>
                </a:gridCol>
                <a:gridCol w="702487">
                  <a:extLst>
                    <a:ext uri="{9D8B030D-6E8A-4147-A177-3AD203B41FA5}">
                      <a16:colId xmlns:a16="http://schemas.microsoft.com/office/drawing/2014/main" val="1129791088"/>
                    </a:ext>
                  </a:extLst>
                </a:gridCol>
                <a:gridCol w="702487">
                  <a:extLst>
                    <a:ext uri="{9D8B030D-6E8A-4147-A177-3AD203B41FA5}">
                      <a16:colId xmlns:a16="http://schemas.microsoft.com/office/drawing/2014/main" val="2207565749"/>
                    </a:ext>
                  </a:extLst>
                </a:gridCol>
              </a:tblGrid>
              <a:tr h="182343">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What word(s) come to mind when you hear the term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534992753"/>
                  </a:ext>
                </a:extLst>
              </a:tr>
              <a:tr h="360403">
                <a:tc rowSpan="2">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0"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Received Palliative Care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What gender are you?</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4">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Age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SES</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extLst>
                  <a:ext uri="{0D108BD9-81ED-4DB2-BD59-A6C34878D82A}">
                    <a16:rowId xmlns:a16="http://schemas.microsoft.com/office/drawing/2014/main" val="2362878639"/>
                  </a:ext>
                </a:extLst>
              </a:tr>
              <a:tr h="1072645">
                <a:tc v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(ROI)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(NI)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(Combined)</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Have or Someone Close Has Received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No One Close Has Received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Female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25-34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35-44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45-54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55+</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ABC1</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C2DE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548785193"/>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Sample Size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880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77519846"/>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Sad</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862411725"/>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Life affirming</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705212608"/>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Dying</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736698858"/>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Quality of life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796528778"/>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Hopeless</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53702238"/>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Respect</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958968244"/>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Terminal</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909004269"/>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Kindness</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640552432"/>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Cancer</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903787516"/>
                  </a:ext>
                </a:extLst>
              </a:tr>
              <a:tr h="182343">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Reassurance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dirty="0">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22743585"/>
                  </a:ext>
                </a:extLst>
              </a:tr>
            </a:tbl>
          </a:graphicData>
        </a:graphic>
      </p:graphicFrame>
    </p:spTree>
    <p:extLst>
      <p:ext uri="{BB962C8B-B14F-4D97-AF65-F5344CB8AC3E}">
        <p14:creationId xmlns:p14="http://schemas.microsoft.com/office/powerpoint/2010/main" val="2049622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24698F-A878-27D5-0BBC-8C3B440EF5B6}"/>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graphicFrame>
        <p:nvGraphicFramePr>
          <p:cNvPr id="3" name="Table 2">
            <a:extLst>
              <a:ext uri="{FF2B5EF4-FFF2-40B4-BE49-F238E27FC236}">
                <a16:creationId xmlns:a16="http://schemas.microsoft.com/office/drawing/2014/main" id="{4DF11B23-6BFB-C444-D4F0-932D8DD1735B}"/>
              </a:ext>
            </a:extLst>
          </p:cNvPr>
          <p:cNvGraphicFramePr>
            <a:graphicFrameLocks noGrp="1"/>
          </p:cNvGraphicFramePr>
          <p:nvPr/>
        </p:nvGraphicFramePr>
        <p:xfrm>
          <a:off x="170688" y="1158748"/>
          <a:ext cx="11670786" cy="4950264"/>
        </p:xfrm>
        <a:graphic>
          <a:graphicData uri="http://schemas.openxmlformats.org/drawingml/2006/table">
            <a:tbl>
              <a:tblPr>
                <a:tableStyleId>{5C22544A-7EE6-4342-B048-85BDC9FD1C3A}</a:tableStyleId>
              </a:tblPr>
              <a:tblGrid>
                <a:gridCol w="2246449">
                  <a:extLst>
                    <a:ext uri="{9D8B030D-6E8A-4147-A177-3AD203B41FA5}">
                      <a16:colId xmlns:a16="http://schemas.microsoft.com/office/drawing/2014/main" val="260620649"/>
                    </a:ext>
                  </a:extLst>
                </a:gridCol>
                <a:gridCol w="724949">
                  <a:extLst>
                    <a:ext uri="{9D8B030D-6E8A-4147-A177-3AD203B41FA5}">
                      <a16:colId xmlns:a16="http://schemas.microsoft.com/office/drawing/2014/main" val="394850528"/>
                    </a:ext>
                  </a:extLst>
                </a:gridCol>
                <a:gridCol w="724949">
                  <a:extLst>
                    <a:ext uri="{9D8B030D-6E8A-4147-A177-3AD203B41FA5}">
                      <a16:colId xmlns:a16="http://schemas.microsoft.com/office/drawing/2014/main" val="2785682809"/>
                    </a:ext>
                  </a:extLst>
                </a:gridCol>
                <a:gridCol w="724949">
                  <a:extLst>
                    <a:ext uri="{9D8B030D-6E8A-4147-A177-3AD203B41FA5}">
                      <a16:colId xmlns:a16="http://schemas.microsoft.com/office/drawing/2014/main" val="2756556440"/>
                    </a:ext>
                  </a:extLst>
                </a:gridCol>
                <a:gridCol w="724949">
                  <a:extLst>
                    <a:ext uri="{9D8B030D-6E8A-4147-A177-3AD203B41FA5}">
                      <a16:colId xmlns:a16="http://schemas.microsoft.com/office/drawing/2014/main" val="3153685349"/>
                    </a:ext>
                  </a:extLst>
                </a:gridCol>
                <a:gridCol w="724949">
                  <a:extLst>
                    <a:ext uri="{9D8B030D-6E8A-4147-A177-3AD203B41FA5}">
                      <a16:colId xmlns:a16="http://schemas.microsoft.com/office/drawing/2014/main" val="3797976227"/>
                    </a:ext>
                  </a:extLst>
                </a:gridCol>
                <a:gridCol w="724949">
                  <a:extLst>
                    <a:ext uri="{9D8B030D-6E8A-4147-A177-3AD203B41FA5}">
                      <a16:colId xmlns:a16="http://schemas.microsoft.com/office/drawing/2014/main" val="420402548"/>
                    </a:ext>
                  </a:extLst>
                </a:gridCol>
                <a:gridCol w="724949">
                  <a:extLst>
                    <a:ext uri="{9D8B030D-6E8A-4147-A177-3AD203B41FA5}">
                      <a16:colId xmlns:a16="http://schemas.microsoft.com/office/drawing/2014/main" val="3763153228"/>
                    </a:ext>
                  </a:extLst>
                </a:gridCol>
                <a:gridCol w="724949">
                  <a:extLst>
                    <a:ext uri="{9D8B030D-6E8A-4147-A177-3AD203B41FA5}">
                      <a16:colId xmlns:a16="http://schemas.microsoft.com/office/drawing/2014/main" val="1906302438"/>
                    </a:ext>
                  </a:extLst>
                </a:gridCol>
                <a:gridCol w="724949">
                  <a:extLst>
                    <a:ext uri="{9D8B030D-6E8A-4147-A177-3AD203B41FA5}">
                      <a16:colId xmlns:a16="http://schemas.microsoft.com/office/drawing/2014/main" val="2447066424"/>
                    </a:ext>
                  </a:extLst>
                </a:gridCol>
                <a:gridCol w="724949">
                  <a:extLst>
                    <a:ext uri="{9D8B030D-6E8A-4147-A177-3AD203B41FA5}">
                      <a16:colId xmlns:a16="http://schemas.microsoft.com/office/drawing/2014/main" val="3756104628"/>
                    </a:ext>
                  </a:extLst>
                </a:gridCol>
                <a:gridCol w="724949">
                  <a:extLst>
                    <a:ext uri="{9D8B030D-6E8A-4147-A177-3AD203B41FA5}">
                      <a16:colId xmlns:a16="http://schemas.microsoft.com/office/drawing/2014/main" val="2842943610"/>
                    </a:ext>
                  </a:extLst>
                </a:gridCol>
                <a:gridCol w="724949">
                  <a:extLst>
                    <a:ext uri="{9D8B030D-6E8A-4147-A177-3AD203B41FA5}">
                      <a16:colId xmlns:a16="http://schemas.microsoft.com/office/drawing/2014/main" val="4226897169"/>
                    </a:ext>
                  </a:extLst>
                </a:gridCol>
                <a:gridCol w="724949">
                  <a:extLst>
                    <a:ext uri="{9D8B030D-6E8A-4147-A177-3AD203B41FA5}">
                      <a16:colId xmlns:a16="http://schemas.microsoft.com/office/drawing/2014/main" val="3130304419"/>
                    </a:ext>
                  </a:extLst>
                </a:gridCol>
              </a:tblGrid>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Please state how much you agree or disagree with each of the following statements?</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737168112"/>
                  </a:ext>
                </a:extLst>
              </a:tr>
              <a:tr h="116930">
                <a:tc rowSpan="2">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0"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Received Palliative Care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What gender are you?</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gridSpan="4">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Age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SES</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extLst>
                  <a:ext uri="{0D108BD9-81ED-4DB2-BD59-A6C34878D82A}">
                    <a16:rowId xmlns:a16="http://schemas.microsoft.com/office/drawing/2014/main" val="1295062309"/>
                  </a:ext>
                </a:extLst>
              </a:tr>
              <a:tr h="467718">
                <a:tc v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(ROI)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(NI)</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All (Combined)</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Have or Someone Close Has Received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No One Close Has Received Palliative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Female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25-34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35-44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45-54</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55+</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ABC1</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C2DE</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36127888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Sample Size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1500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581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765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880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417061069"/>
                  </a:ext>
                </a:extLst>
              </a:tr>
              <a:tr h="216925">
                <a:tc>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know that Palliative Care also supports the family and carers of someone with a life-liming condition.</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l"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18474949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83683088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087598126"/>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035729994"/>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078433354"/>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099301254"/>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know that Palliative Care can benefit people over long periods and not just at end of life.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872088773"/>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64890404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7510244"/>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908106716"/>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84302469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542948554"/>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know that Palliative Care will help me to make decisions about my future care.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628969627"/>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45747871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423687"/>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27698558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19697587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dirty="0">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645294644"/>
                  </a:ext>
                </a:extLst>
              </a:tr>
            </a:tbl>
          </a:graphicData>
        </a:graphic>
      </p:graphicFrame>
    </p:spTree>
    <p:extLst>
      <p:ext uri="{BB962C8B-B14F-4D97-AF65-F5344CB8AC3E}">
        <p14:creationId xmlns:p14="http://schemas.microsoft.com/office/powerpoint/2010/main" val="3119134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91E9F6A-BF44-A886-894A-9F4A7F831DEC}"/>
              </a:ext>
            </a:extLst>
          </p:cNvPr>
          <p:cNvGraphicFramePr>
            <a:graphicFrameLocks noGrp="1"/>
          </p:cNvGraphicFramePr>
          <p:nvPr/>
        </p:nvGraphicFramePr>
        <p:xfrm>
          <a:off x="298704" y="1698054"/>
          <a:ext cx="11606790" cy="4120128"/>
        </p:xfrm>
        <a:graphic>
          <a:graphicData uri="http://schemas.openxmlformats.org/drawingml/2006/table">
            <a:tbl>
              <a:tblPr>
                <a:tableStyleId>{5C22544A-7EE6-4342-B048-85BDC9FD1C3A}</a:tableStyleId>
              </a:tblPr>
              <a:tblGrid>
                <a:gridCol w="2234128">
                  <a:extLst>
                    <a:ext uri="{9D8B030D-6E8A-4147-A177-3AD203B41FA5}">
                      <a16:colId xmlns:a16="http://schemas.microsoft.com/office/drawing/2014/main" val="3892940975"/>
                    </a:ext>
                  </a:extLst>
                </a:gridCol>
                <a:gridCol w="720974">
                  <a:extLst>
                    <a:ext uri="{9D8B030D-6E8A-4147-A177-3AD203B41FA5}">
                      <a16:colId xmlns:a16="http://schemas.microsoft.com/office/drawing/2014/main" val="3612488577"/>
                    </a:ext>
                  </a:extLst>
                </a:gridCol>
                <a:gridCol w="720974">
                  <a:extLst>
                    <a:ext uri="{9D8B030D-6E8A-4147-A177-3AD203B41FA5}">
                      <a16:colId xmlns:a16="http://schemas.microsoft.com/office/drawing/2014/main" val="1812206015"/>
                    </a:ext>
                  </a:extLst>
                </a:gridCol>
                <a:gridCol w="720974">
                  <a:extLst>
                    <a:ext uri="{9D8B030D-6E8A-4147-A177-3AD203B41FA5}">
                      <a16:colId xmlns:a16="http://schemas.microsoft.com/office/drawing/2014/main" val="4092010390"/>
                    </a:ext>
                  </a:extLst>
                </a:gridCol>
                <a:gridCol w="720974">
                  <a:extLst>
                    <a:ext uri="{9D8B030D-6E8A-4147-A177-3AD203B41FA5}">
                      <a16:colId xmlns:a16="http://schemas.microsoft.com/office/drawing/2014/main" val="1922688826"/>
                    </a:ext>
                  </a:extLst>
                </a:gridCol>
                <a:gridCol w="720974">
                  <a:extLst>
                    <a:ext uri="{9D8B030D-6E8A-4147-A177-3AD203B41FA5}">
                      <a16:colId xmlns:a16="http://schemas.microsoft.com/office/drawing/2014/main" val="1977957930"/>
                    </a:ext>
                  </a:extLst>
                </a:gridCol>
                <a:gridCol w="720974">
                  <a:extLst>
                    <a:ext uri="{9D8B030D-6E8A-4147-A177-3AD203B41FA5}">
                      <a16:colId xmlns:a16="http://schemas.microsoft.com/office/drawing/2014/main" val="197547094"/>
                    </a:ext>
                  </a:extLst>
                </a:gridCol>
                <a:gridCol w="720974">
                  <a:extLst>
                    <a:ext uri="{9D8B030D-6E8A-4147-A177-3AD203B41FA5}">
                      <a16:colId xmlns:a16="http://schemas.microsoft.com/office/drawing/2014/main" val="2585117194"/>
                    </a:ext>
                  </a:extLst>
                </a:gridCol>
                <a:gridCol w="720974">
                  <a:extLst>
                    <a:ext uri="{9D8B030D-6E8A-4147-A177-3AD203B41FA5}">
                      <a16:colId xmlns:a16="http://schemas.microsoft.com/office/drawing/2014/main" val="2520880511"/>
                    </a:ext>
                  </a:extLst>
                </a:gridCol>
                <a:gridCol w="720974">
                  <a:extLst>
                    <a:ext uri="{9D8B030D-6E8A-4147-A177-3AD203B41FA5}">
                      <a16:colId xmlns:a16="http://schemas.microsoft.com/office/drawing/2014/main" val="1883371947"/>
                    </a:ext>
                  </a:extLst>
                </a:gridCol>
                <a:gridCol w="720974">
                  <a:extLst>
                    <a:ext uri="{9D8B030D-6E8A-4147-A177-3AD203B41FA5}">
                      <a16:colId xmlns:a16="http://schemas.microsoft.com/office/drawing/2014/main" val="1038293331"/>
                    </a:ext>
                  </a:extLst>
                </a:gridCol>
                <a:gridCol w="720974">
                  <a:extLst>
                    <a:ext uri="{9D8B030D-6E8A-4147-A177-3AD203B41FA5}">
                      <a16:colId xmlns:a16="http://schemas.microsoft.com/office/drawing/2014/main" val="581500973"/>
                    </a:ext>
                  </a:extLst>
                </a:gridCol>
                <a:gridCol w="720974">
                  <a:extLst>
                    <a:ext uri="{9D8B030D-6E8A-4147-A177-3AD203B41FA5}">
                      <a16:colId xmlns:a16="http://schemas.microsoft.com/office/drawing/2014/main" val="2671447712"/>
                    </a:ext>
                  </a:extLst>
                </a:gridCol>
                <a:gridCol w="720974">
                  <a:extLst>
                    <a:ext uri="{9D8B030D-6E8A-4147-A177-3AD203B41FA5}">
                      <a16:colId xmlns:a16="http://schemas.microsoft.com/office/drawing/2014/main" val="466296819"/>
                    </a:ext>
                  </a:extLst>
                </a:gridCol>
              </a:tblGrid>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feel reassured that Palliative Care could help me or someone close to me.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5104960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37942345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60695074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592688702"/>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74283956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454588082"/>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When I hear the term Palliative Care, I feel fearful.</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23280868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617478542"/>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82819897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680720434"/>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699471499"/>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614855110"/>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When I hear the term Palliative Care, I feel hopeful and reassured.</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150655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400731572"/>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072350173"/>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958123999"/>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360257536"/>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91338200"/>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When I hear the term Palliative Care, I think about care at end of life.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99216375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82637457"/>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12998740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05207045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837741557"/>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dirty="0">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119208927"/>
                  </a:ext>
                </a:extLst>
              </a:tr>
            </a:tbl>
          </a:graphicData>
        </a:graphic>
      </p:graphicFrame>
      <p:sp>
        <p:nvSpPr>
          <p:cNvPr id="3" name="TextBox 2">
            <a:extLst>
              <a:ext uri="{FF2B5EF4-FFF2-40B4-BE49-F238E27FC236}">
                <a16:creationId xmlns:a16="http://schemas.microsoft.com/office/drawing/2014/main" id="{339F9A03-8AF2-BD00-F291-A5D893E6A8A1}"/>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Tree>
    <p:extLst>
      <p:ext uri="{BB962C8B-B14F-4D97-AF65-F5344CB8AC3E}">
        <p14:creationId xmlns:p14="http://schemas.microsoft.com/office/powerpoint/2010/main" val="3917325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77300E2-EE9E-570A-E2D2-08C92BA3AC1F}"/>
              </a:ext>
            </a:extLst>
          </p:cNvPr>
          <p:cNvGraphicFramePr>
            <a:graphicFrameLocks noGrp="1"/>
          </p:cNvGraphicFramePr>
          <p:nvPr/>
        </p:nvGraphicFramePr>
        <p:xfrm>
          <a:off x="335280" y="1496886"/>
          <a:ext cx="11542781" cy="4287768"/>
        </p:xfrm>
        <a:graphic>
          <a:graphicData uri="http://schemas.openxmlformats.org/drawingml/2006/table">
            <a:tbl>
              <a:tblPr>
                <a:tableStyleId>{5C22544A-7EE6-4342-B048-85BDC9FD1C3A}</a:tableStyleId>
              </a:tblPr>
              <a:tblGrid>
                <a:gridCol w="2221807">
                  <a:extLst>
                    <a:ext uri="{9D8B030D-6E8A-4147-A177-3AD203B41FA5}">
                      <a16:colId xmlns:a16="http://schemas.microsoft.com/office/drawing/2014/main" val="4102566210"/>
                    </a:ext>
                  </a:extLst>
                </a:gridCol>
                <a:gridCol w="716998">
                  <a:extLst>
                    <a:ext uri="{9D8B030D-6E8A-4147-A177-3AD203B41FA5}">
                      <a16:colId xmlns:a16="http://schemas.microsoft.com/office/drawing/2014/main" val="3487099884"/>
                    </a:ext>
                  </a:extLst>
                </a:gridCol>
                <a:gridCol w="716998">
                  <a:extLst>
                    <a:ext uri="{9D8B030D-6E8A-4147-A177-3AD203B41FA5}">
                      <a16:colId xmlns:a16="http://schemas.microsoft.com/office/drawing/2014/main" val="3153049673"/>
                    </a:ext>
                  </a:extLst>
                </a:gridCol>
                <a:gridCol w="716998">
                  <a:extLst>
                    <a:ext uri="{9D8B030D-6E8A-4147-A177-3AD203B41FA5}">
                      <a16:colId xmlns:a16="http://schemas.microsoft.com/office/drawing/2014/main" val="4252144843"/>
                    </a:ext>
                  </a:extLst>
                </a:gridCol>
                <a:gridCol w="716998">
                  <a:extLst>
                    <a:ext uri="{9D8B030D-6E8A-4147-A177-3AD203B41FA5}">
                      <a16:colId xmlns:a16="http://schemas.microsoft.com/office/drawing/2014/main" val="294730472"/>
                    </a:ext>
                  </a:extLst>
                </a:gridCol>
                <a:gridCol w="716998">
                  <a:extLst>
                    <a:ext uri="{9D8B030D-6E8A-4147-A177-3AD203B41FA5}">
                      <a16:colId xmlns:a16="http://schemas.microsoft.com/office/drawing/2014/main" val="812895426"/>
                    </a:ext>
                  </a:extLst>
                </a:gridCol>
                <a:gridCol w="716998">
                  <a:extLst>
                    <a:ext uri="{9D8B030D-6E8A-4147-A177-3AD203B41FA5}">
                      <a16:colId xmlns:a16="http://schemas.microsoft.com/office/drawing/2014/main" val="1517332861"/>
                    </a:ext>
                  </a:extLst>
                </a:gridCol>
                <a:gridCol w="716998">
                  <a:extLst>
                    <a:ext uri="{9D8B030D-6E8A-4147-A177-3AD203B41FA5}">
                      <a16:colId xmlns:a16="http://schemas.microsoft.com/office/drawing/2014/main" val="8019147"/>
                    </a:ext>
                  </a:extLst>
                </a:gridCol>
                <a:gridCol w="716998">
                  <a:extLst>
                    <a:ext uri="{9D8B030D-6E8A-4147-A177-3AD203B41FA5}">
                      <a16:colId xmlns:a16="http://schemas.microsoft.com/office/drawing/2014/main" val="3646735966"/>
                    </a:ext>
                  </a:extLst>
                </a:gridCol>
                <a:gridCol w="716998">
                  <a:extLst>
                    <a:ext uri="{9D8B030D-6E8A-4147-A177-3AD203B41FA5}">
                      <a16:colId xmlns:a16="http://schemas.microsoft.com/office/drawing/2014/main" val="740754759"/>
                    </a:ext>
                  </a:extLst>
                </a:gridCol>
                <a:gridCol w="716998">
                  <a:extLst>
                    <a:ext uri="{9D8B030D-6E8A-4147-A177-3AD203B41FA5}">
                      <a16:colId xmlns:a16="http://schemas.microsoft.com/office/drawing/2014/main" val="3399656214"/>
                    </a:ext>
                  </a:extLst>
                </a:gridCol>
                <a:gridCol w="716998">
                  <a:extLst>
                    <a:ext uri="{9D8B030D-6E8A-4147-A177-3AD203B41FA5}">
                      <a16:colId xmlns:a16="http://schemas.microsoft.com/office/drawing/2014/main" val="1841694344"/>
                    </a:ext>
                  </a:extLst>
                </a:gridCol>
                <a:gridCol w="716998">
                  <a:extLst>
                    <a:ext uri="{9D8B030D-6E8A-4147-A177-3AD203B41FA5}">
                      <a16:colId xmlns:a16="http://schemas.microsoft.com/office/drawing/2014/main" val="249532384"/>
                    </a:ext>
                  </a:extLst>
                </a:gridCol>
                <a:gridCol w="716998">
                  <a:extLst>
                    <a:ext uri="{9D8B030D-6E8A-4147-A177-3AD203B41FA5}">
                      <a16:colId xmlns:a16="http://schemas.microsoft.com/office/drawing/2014/main" val="3494953022"/>
                    </a:ext>
                  </a:extLst>
                </a:gridCol>
              </a:tblGrid>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When I hear the term Palliative Care, I think  it is for people with cancer.</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37684944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15440266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69571265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218764296"/>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23625137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541538547"/>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When I hear the term Palliative Care, I think  it is about supporting people with life limiting conditions quality of life.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495495379"/>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02998266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51228292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17464677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098743833"/>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2515650"/>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know that Advanced Care Planning can help me with personal, legal, clinical, and financial planning.</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84932154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33860596"/>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151070960"/>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50155994"/>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421948247"/>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548916358"/>
                  </a:ext>
                </a:extLst>
              </a:tr>
              <a:tr h="116930">
                <a:tc gridSpan="12">
                  <a:txBody>
                    <a:bodyPr/>
                    <a:lstStyle/>
                    <a:p>
                      <a:pPr algn="l" fontAlgn="ctr"/>
                      <a:r>
                        <a:rPr lang="en-US"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I know that Advance Care Planning is a voluntary process that helps a person to make known what their wishes, feelings, beliefs and values are, and to make choices that reflect these.</a:t>
                      </a:r>
                      <a:endParaRPr lang="en-US"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ctr" fontAlgn="ctr"/>
                      <a:r>
                        <a:rPr lang="en-IE" sz="110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rPr>
                        <a:t> </a:t>
                      </a:r>
                      <a:endParaRPr lang="en-IE" sz="1100" b="1" i="0" u="none" strike="noStrike">
                        <a:effectLst/>
                        <a:highlight>
                          <a:srgbClr val="BDD7EE"/>
                        </a:highligh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068883083"/>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90534166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40%</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41%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2320918011"/>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Neither Agree nor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38%</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24%</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361863968"/>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6%</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9%</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5%</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7%</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330481085"/>
                  </a:ext>
                </a:extLst>
              </a:tr>
              <a:tr h="116930">
                <a:tc>
                  <a:txBody>
                    <a:bodyPr/>
                    <a:lstStyle/>
                    <a:p>
                      <a:pPr algn="l"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Strongly Disagree</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2%</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a:effectLst/>
                          <a:latin typeface="Calibri" panose="020F0502020204030204" pitchFamily="34" charset="0"/>
                          <a:ea typeface="Calibri" panose="020F0502020204030204" pitchFamily="34" charset="0"/>
                          <a:cs typeface="Calibri" panose="020F0502020204030204" pitchFamily="34" charset="0"/>
                        </a:rPr>
                        <a:t>1%</a:t>
                      </a:r>
                      <a:endParaRPr lang="en-IE" sz="11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tc>
                  <a:txBody>
                    <a:bodyPr/>
                    <a:lstStyle/>
                    <a:p>
                      <a:pPr algn="r" fontAlgn="ctr"/>
                      <a:r>
                        <a:rPr lang="en-IE" sz="1100" u="none" strike="noStrike" dirty="0">
                          <a:effectLst/>
                          <a:latin typeface="Calibri" panose="020F0502020204030204" pitchFamily="34" charset="0"/>
                          <a:ea typeface="Calibri" panose="020F0502020204030204" pitchFamily="34" charset="0"/>
                          <a:cs typeface="Calibri" panose="020F0502020204030204" pitchFamily="34" charset="0"/>
                        </a:rPr>
                        <a:t>3%</a:t>
                      </a:r>
                      <a:endParaRPr lang="en-IE" sz="11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4032" marR="4032" marT="4032" marB="0" anchor="ctr"/>
                </a:tc>
                <a:extLst>
                  <a:ext uri="{0D108BD9-81ED-4DB2-BD59-A6C34878D82A}">
                    <a16:rowId xmlns:a16="http://schemas.microsoft.com/office/drawing/2014/main" val="1508096799"/>
                  </a:ext>
                </a:extLst>
              </a:tr>
            </a:tbl>
          </a:graphicData>
        </a:graphic>
      </p:graphicFrame>
      <p:sp>
        <p:nvSpPr>
          <p:cNvPr id="3" name="TextBox 2">
            <a:extLst>
              <a:ext uri="{FF2B5EF4-FFF2-40B4-BE49-F238E27FC236}">
                <a16:creationId xmlns:a16="http://schemas.microsoft.com/office/drawing/2014/main" id="{4C1242D2-2310-99AF-A653-33EBF02FB0B2}"/>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Tree>
    <p:extLst>
      <p:ext uri="{BB962C8B-B14F-4D97-AF65-F5344CB8AC3E}">
        <p14:creationId xmlns:p14="http://schemas.microsoft.com/office/powerpoint/2010/main" val="4094501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445914" y="88181"/>
            <a:ext cx="9895197" cy="757771"/>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IE" sz="2400" b="1" i="0" u="none" strike="noStrike" kern="0" cap="none" spc="0" normalizeH="0" baseline="0" noProof="0" dirty="0">
                <a:ln>
                  <a:noFill/>
                </a:ln>
                <a:solidFill>
                  <a:srgbClr val="000000"/>
                </a:solidFill>
                <a:effectLst/>
                <a:uLnTx/>
                <a:uFillTx/>
                <a:latin typeface="Calibri" pitchFamily="34"/>
                <a:ea typeface="+mn-ea"/>
                <a:cs typeface="Arial"/>
              </a:rPr>
              <a:t>Palliative Care Research Study – (ROI &amp; NI)</a:t>
            </a:r>
          </a:p>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en-GB" sz="2400" b="1" i="0" u="none" strike="noStrike" kern="1200" cap="none" spc="0" normalizeH="0" baseline="0" noProof="0" dirty="0">
                <a:ln>
                  <a:noFill/>
                </a:ln>
                <a:solidFill>
                  <a:srgbClr val="000000"/>
                </a:solidFill>
                <a:effectLst/>
                <a:uLnTx/>
                <a:uFillTx/>
                <a:latin typeface="Calibri" pitchFamily="34"/>
                <a:ea typeface="+mn-ea"/>
                <a:cs typeface="Arial"/>
              </a:rPr>
              <a:t>ALL ISLAND EXECUTIVE SUMMARY</a:t>
            </a:r>
            <a:endParaRPr kumimoji="0" lang="en-IE" sz="2400" b="0" i="0" u="none" strike="noStrike" kern="1200" cap="none" spc="0" normalizeH="0" baseline="0" noProof="0" dirty="0">
              <a:ln>
                <a:noFill/>
              </a:ln>
              <a:solidFill>
                <a:srgbClr val="000000"/>
              </a:solidFill>
              <a:effectLst/>
              <a:uLnTx/>
              <a:uFillTx/>
              <a:latin typeface="Calibri" pitchFamily="34"/>
              <a:ea typeface="+mn-ea"/>
              <a:cs typeface="+mn-cs"/>
            </a:endParaRPr>
          </a:p>
        </p:txBody>
      </p:sp>
      <p:sp>
        <p:nvSpPr>
          <p:cNvPr id="48" name="Rounded Rectangle 38"/>
          <p:cNvSpPr/>
          <p:nvPr/>
        </p:nvSpPr>
        <p:spPr>
          <a:xfrm>
            <a:off x="1615015" y="1244011"/>
            <a:ext cx="10456679" cy="1166665"/>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1170357" rtl="0" eaLnBrk="1" fontAlgn="base" latinLnBrk="0" hangingPunct="1">
              <a:lnSpc>
                <a:spcPct val="100000"/>
              </a:lnSpc>
              <a:spcBef>
                <a:spcPct val="0"/>
              </a:spcBef>
              <a:spcAft>
                <a:spcPct val="0"/>
              </a:spcAft>
              <a:buClrTx/>
              <a:buSzTx/>
              <a:buFontTx/>
              <a:buNone/>
              <a:tabLst/>
              <a:defRPr/>
            </a:pPr>
            <a:endPar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endParaRPr>
          </a:p>
          <a:p>
            <a:pPr marL="0" marR="0" lvl="0" indent="0" algn="just" defTabSz="1170357"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iReach Insights conducted this research on behalf of the </a:t>
            </a:r>
            <a:r>
              <a:rPr kumimoji="0" lang="en-IE"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All Ireland Institute of Hospice and Palliative Care (AIIHCP)</a:t>
            </a:r>
            <a:r>
              <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 tracking the thoughts of Palliative Care in ROI and NI. The research was conducted in ROI and NI and received 1,500 responses combined. The research report provides insights into how comfortable adults in ROI and NI are with discussing Palliative Care and its benefits.</a:t>
            </a:r>
          </a:p>
          <a:p>
            <a:pPr marL="0" marR="0" lvl="0" indent="0" algn="l" defTabSz="1170357" rtl="0" eaLnBrk="1" fontAlgn="base" latinLnBrk="0" hangingPunct="1">
              <a:lnSpc>
                <a:spcPct val="100000"/>
              </a:lnSpc>
              <a:spcBef>
                <a:spcPct val="0"/>
              </a:spcBef>
              <a:spcAft>
                <a:spcPct val="0"/>
              </a:spcAft>
              <a:buClrTx/>
              <a:buSzTx/>
              <a:buFontTx/>
              <a:buNone/>
              <a:tabLst/>
              <a:defRPr/>
            </a:pPr>
            <a:endPar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endParaRPr>
          </a:p>
        </p:txBody>
      </p:sp>
      <p:sp>
        <p:nvSpPr>
          <p:cNvPr id="49" name="Rounded Rectangle 42"/>
          <p:cNvSpPr/>
          <p:nvPr/>
        </p:nvSpPr>
        <p:spPr>
          <a:xfrm>
            <a:off x="3802791" y="3368336"/>
            <a:ext cx="8250094" cy="916831"/>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82% of adults think palliative care also supports the family and carers of someone with a life-limiting condition</a:t>
            </a:r>
            <a:r>
              <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81% of adults feel reassured that palliative care could help them or someone close to them.</a:t>
            </a:r>
            <a:endPar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73% of adults think palliative care can benefit people over long periods and not just end of life.</a:t>
            </a:r>
            <a:endPar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1" name="Rounded Rectangle 43"/>
          <p:cNvSpPr/>
          <p:nvPr/>
        </p:nvSpPr>
        <p:spPr>
          <a:xfrm>
            <a:off x="3802717" y="5336016"/>
            <a:ext cx="8250020" cy="828458"/>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60% of adults think Advanced Care Planning can help them with personal, legal, clinical, and financial planning.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63% of adults think that Advanced Care Planning is a voluntary process that helps a person to make known what their wishes, feelings, beliefs and values are, and to make choices that reflect these.</a:t>
            </a:r>
          </a:p>
        </p:txBody>
      </p:sp>
      <p:sp>
        <p:nvSpPr>
          <p:cNvPr id="52" name="Right Arrow 46"/>
          <p:cNvSpPr/>
          <p:nvPr/>
        </p:nvSpPr>
        <p:spPr>
          <a:xfrm>
            <a:off x="3437071" y="2837784"/>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1" i="0" u="none" strike="noStrike" kern="1200" cap="none" spc="0" normalizeH="0" baseline="0" noProof="0" dirty="0">
              <a:ln w="22225">
                <a:solidFill>
                  <a:srgbClr val="E97132"/>
                </a:solidFill>
                <a:prstDash val="solid"/>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9" name="Right Arrow 49"/>
          <p:cNvSpPr/>
          <p:nvPr/>
        </p:nvSpPr>
        <p:spPr>
          <a:xfrm>
            <a:off x="3437071" y="4736656"/>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1" i="0" u="none" strike="noStrike" kern="1200" cap="none" spc="0" normalizeH="0" baseline="0" noProof="0" dirty="0">
              <a:ln w="22225">
                <a:solidFill>
                  <a:srgbClr val="E97132"/>
                </a:solidFill>
                <a:prstDash val="solid"/>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0" name="Rectangle 59"/>
          <p:cNvSpPr/>
          <p:nvPr/>
        </p:nvSpPr>
        <p:spPr>
          <a:xfrm>
            <a:off x="165754" y="1642677"/>
            <a:ext cx="1231043" cy="369332"/>
          </a:xfrm>
          <a:prstGeom prst="rect">
            <a:avLst/>
          </a:prstGeom>
        </p:spPr>
        <p:txBody>
          <a:bodyPr wrap="none">
            <a:spAutoFit/>
          </a:bodyPr>
          <a:lstStyle/>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OVERVIEW</a:t>
            </a:r>
          </a:p>
        </p:txBody>
      </p:sp>
      <p:sp>
        <p:nvSpPr>
          <p:cNvPr id="61" name="Left Brace 60"/>
          <p:cNvSpPr/>
          <p:nvPr/>
        </p:nvSpPr>
        <p:spPr>
          <a:xfrm>
            <a:off x="1403711" y="1244011"/>
            <a:ext cx="45719" cy="1166665"/>
          </a:xfrm>
          <a:prstGeom prst="leftBrace">
            <a:avLst/>
          </a:prstGeom>
          <a:solidFill>
            <a:srgbClr val="83C91B"/>
          </a:solidFill>
          <a:ln>
            <a:solidFill>
              <a:srgbClr val="B9EC6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2" name="Rectangle 61"/>
          <p:cNvSpPr/>
          <p:nvPr/>
        </p:nvSpPr>
        <p:spPr>
          <a:xfrm>
            <a:off x="343690" y="3980641"/>
            <a:ext cx="898452" cy="646331"/>
          </a:xfrm>
          <a:prstGeom prst="rect">
            <a:avLst/>
          </a:prstGeom>
        </p:spPr>
        <p:txBody>
          <a:bodyPr wrap="none">
            <a:spAutoFit/>
          </a:bodyPr>
          <a:lstStyle/>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KEY</a:t>
            </a:r>
          </a:p>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POINTS</a:t>
            </a:r>
          </a:p>
        </p:txBody>
      </p:sp>
      <p:sp>
        <p:nvSpPr>
          <p:cNvPr id="63" name="Left Brace 62"/>
          <p:cNvSpPr/>
          <p:nvPr/>
        </p:nvSpPr>
        <p:spPr>
          <a:xfrm>
            <a:off x="1400195" y="2724142"/>
            <a:ext cx="45719" cy="3159331"/>
          </a:xfrm>
          <a:prstGeom prst="leftBrace">
            <a:avLst/>
          </a:prstGeom>
          <a:solidFill>
            <a:srgbClr val="83C91B"/>
          </a:solidFill>
          <a:ln>
            <a:solidFill>
              <a:srgbClr val="B9EC6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4" name="Right Arrow 56"/>
          <p:cNvSpPr/>
          <p:nvPr/>
        </p:nvSpPr>
        <p:spPr>
          <a:xfrm>
            <a:off x="3433859" y="3805571"/>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1" i="0" u="none" strike="noStrike" kern="1200" cap="none" spc="0" normalizeH="0" baseline="0" noProof="0" dirty="0">
              <a:ln w="22225">
                <a:solidFill>
                  <a:srgbClr val="E97132"/>
                </a:solidFill>
                <a:prstDash val="solid"/>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5" name="Right Arrow 57"/>
          <p:cNvSpPr/>
          <p:nvPr/>
        </p:nvSpPr>
        <p:spPr>
          <a:xfrm>
            <a:off x="3437071" y="5514976"/>
            <a:ext cx="250715" cy="193484"/>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1" i="0" u="none" strike="noStrike" kern="1200" cap="none" spc="0" normalizeH="0" baseline="0" noProof="0" dirty="0">
              <a:ln w="22225">
                <a:solidFill>
                  <a:srgbClr val="E97132"/>
                </a:solidFill>
                <a:prstDash val="solid"/>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6" name="Rounded Rectangle 38"/>
          <p:cNvSpPr/>
          <p:nvPr/>
        </p:nvSpPr>
        <p:spPr>
          <a:xfrm>
            <a:off x="1624928" y="5170439"/>
            <a:ext cx="1682821" cy="828458"/>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Advanced Care Planning</a:t>
            </a:r>
            <a:endPar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endParaRPr>
          </a:p>
        </p:txBody>
      </p:sp>
      <p:sp>
        <p:nvSpPr>
          <p:cNvPr id="67" name="Rounded Rectangle 38"/>
          <p:cNvSpPr/>
          <p:nvPr/>
        </p:nvSpPr>
        <p:spPr>
          <a:xfrm>
            <a:off x="1647024" y="2466278"/>
            <a:ext cx="1660726" cy="908559"/>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Receiving Palliative Care</a:t>
            </a:r>
          </a:p>
        </p:txBody>
      </p:sp>
      <p:sp>
        <p:nvSpPr>
          <p:cNvPr id="68" name="Rounded Rectangle 38"/>
          <p:cNvSpPr/>
          <p:nvPr/>
        </p:nvSpPr>
        <p:spPr>
          <a:xfrm>
            <a:off x="1617006" y="4272509"/>
            <a:ext cx="1682821" cy="828459"/>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Association with term ‘Palliative Care’</a:t>
            </a:r>
            <a:endPar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endParaRPr>
          </a:p>
        </p:txBody>
      </p:sp>
      <p:sp>
        <p:nvSpPr>
          <p:cNvPr id="69" name="Rounded Rectangle 38"/>
          <p:cNvSpPr/>
          <p:nvPr/>
        </p:nvSpPr>
        <p:spPr>
          <a:xfrm>
            <a:off x="1624928" y="3425258"/>
            <a:ext cx="1682821" cy="796830"/>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1170357" rtl="0" eaLnBrk="1" fontAlgn="base" latinLnBrk="0" hangingPunct="1">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Benefits of Palliative Care</a:t>
            </a:r>
            <a:endParaRPr kumimoji="0" lang="en-GB" sz="1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endParaRPr>
          </a:p>
        </p:txBody>
      </p:sp>
      <p:sp>
        <p:nvSpPr>
          <p:cNvPr id="2" name="Slide Number Placeholder 1">
            <a:extLst>
              <a:ext uri="{FF2B5EF4-FFF2-40B4-BE49-F238E27FC236}">
                <a16:creationId xmlns:a16="http://schemas.microsoft.com/office/drawing/2014/main" id="{B0ADA778-5C58-4325-BD08-A1301AB62B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23" name="Rounded Rectangle 42">
            <a:extLst>
              <a:ext uri="{FF2B5EF4-FFF2-40B4-BE49-F238E27FC236}">
                <a16:creationId xmlns:a16="http://schemas.microsoft.com/office/drawing/2014/main" id="{7A0CD516-DE40-4280-932C-06DC983BB7D6}"/>
              </a:ext>
            </a:extLst>
          </p:cNvPr>
          <p:cNvSpPr/>
          <p:nvPr/>
        </p:nvSpPr>
        <p:spPr>
          <a:xfrm>
            <a:off x="3802717" y="2479614"/>
            <a:ext cx="8250094" cy="828198"/>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39% of adults have received or someone close to them has received Palliative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65% of respondents think of the word ‘dying’ when thinking of the term palliative care, 59% think of the word ‘terminal’, 41% think of the word ‘sad’, 40% associate ‘quality of life’ with the term palliative care, and 40% think of the word ‘kindness’. </a:t>
            </a:r>
          </a:p>
        </p:txBody>
      </p:sp>
      <p:pic>
        <p:nvPicPr>
          <p:cNvPr id="24" name="Picture 23">
            <a:extLst>
              <a:ext uri="{FF2B5EF4-FFF2-40B4-BE49-F238E27FC236}">
                <a16:creationId xmlns:a16="http://schemas.microsoft.com/office/drawing/2014/main" id="{FEC60908-59F4-463E-ADA7-1D5BB63CE03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
        <p:nvSpPr>
          <p:cNvPr id="26" name="Rounded Rectangle 42">
            <a:extLst>
              <a:ext uri="{FF2B5EF4-FFF2-40B4-BE49-F238E27FC236}">
                <a16:creationId xmlns:a16="http://schemas.microsoft.com/office/drawing/2014/main" id="{9F984995-9E05-4439-984C-B2AC9399CF49}"/>
              </a:ext>
            </a:extLst>
          </p:cNvPr>
          <p:cNvSpPr/>
          <p:nvPr/>
        </p:nvSpPr>
        <p:spPr>
          <a:xfrm>
            <a:off x="3802717" y="4361975"/>
            <a:ext cx="8250094" cy="907055"/>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60% of adults feel fearful when they hear the term palliative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Nearly half (45%) of adults feel hopeful and reassured when they hear the term palliative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84% of adults think about care at end of life when they hear the term palliative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79% of adults think palliative care is about supporting people with life limiting conditions quality of life.</a:t>
            </a:r>
          </a:p>
        </p:txBody>
      </p:sp>
    </p:spTree>
    <p:extLst>
      <p:ext uri="{BB962C8B-B14F-4D97-AF65-F5344CB8AC3E}">
        <p14:creationId xmlns:p14="http://schemas.microsoft.com/office/powerpoint/2010/main" val="243388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3062" y="2875002"/>
            <a:ext cx="7496175"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Palliative Care: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dirty="0">
                <a:solidFill>
                  <a:prstClr val="black">
                    <a:lumMod val="85000"/>
                    <a:lumOff val="15000"/>
                  </a:prstClr>
                </a:solidFill>
                <a:latin typeface="Aptos" panose="02110004020202020204"/>
              </a:rPr>
              <a:t>Have or Have not experienced PHC </a:t>
            </a:r>
            <a:endParaRPr kumimoji="0" lang="en-US" sz="66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51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483024-4F35-4D3B-A89D-CABB6AE81B54}"/>
              </a:ext>
            </a:extLst>
          </p:cNvPr>
          <p:cNvSpPr/>
          <p:nvPr/>
        </p:nvSpPr>
        <p:spPr>
          <a:xfrm>
            <a:off x="0" y="168916"/>
            <a:ext cx="991215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39% of adults have received or someone close to them has received Palliative Care.</a:t>
            </a:r>
          </a:p>
        </p:txBody>
      </p:sp>
      <p:sp>
        <p:nvSpPr>
          <p:cNvPr id="5" name="TextBox 42">
            <a:extLst>
              <a:ext uri="{FF2B5EF4-FFF2-40B4-BE49-F238E27FC236}">
                <a16:creationId xmlns:a16="http://schemas.microsoft.com/office/drawing/2014/main" id="{6AD5444B-0FD7-4FF3-9FA2-4F8BC56A7C2E}"/>
              </a:ext>
            </a:extLst>
          </p:cNvPr>
          <p:cNvSpPr txBox="1"/>
          <p:nvPr/>
        </p:nvSpPr>
        <p:spPr>
          <a:xfrm>
            <a:off x="0" y="6437852"/>
            <a:ext cx="1062643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1200" cap="none" spc="0" normalizeH="0" baseline="0" noProof="0" dirty="0">
                <a:ln>
                  <a:noFill/>
                </a:ln>
                <a:solidFill>
                  <a:srgbClr val="7F7F7F"/>
                </a:solidFill>
                <a:effectLst/>
                <a:uLnTx/>
                <a:uFillTx/>
                <a:latin typeface="Calibri"/>
                <a:ea typeface="+mn-ea"/>
                <a:cs typeface="+mn-cs"/>
              </a:rPr>
              <a:t>Q:</a:t>
            </a:r>
            <a:r>
              <a:rPr kumimoji="0" lang="en-IE" sz="1200" b="0" i="0" u="none" strike="noStrike" kern="120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Have you or someone close to you received Palliative Care?</a:t>
            </a:r>
            <a:r>
              <a:rPr kumimoji="0" lang="en-US"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IE" sz="1200" b="0" i="1" u="none" strike="noStrike" kern="0" cap="none" spc="0" normalizeH="0" baseline="0" noProof="0" dirty="0">
                <a:ln>
                  <a:noFill/>
                </a:ln>
                <a:solidFill>
                  <a:srgbClr val="7F7F7F"/>
                </a:solidFill>
                <a:effectLst/>
                <a:uLnTx/>
                <a:uFillTx/>
                <a:latin typeface="Calibri"/>
                <a:ea typeface="+mn-ea"/>
                <a:cs typeface="+mn-cs"/>
              </a:rPr>
              <a:t>(Single select, </a:t>
            </a:r>
            <a:r>
              <a:rPr kumimoji="0" lang="en-IE" sz="1200" b="0" i="1" u="none" strike="noStrike" kern="1200" cap="none" spc="0" normalizeH="0" baseline="0" noProof="0" dirty="0">
                <a:ln>
                  <a:noFill/>
                </a:ln>
                <a:solidFill>
                  <a:srgbClr val="7F7F7F"/>
                </a:solidFill>
                <a:effectLst/>
                <a:uLnTx/>
                <a:uFillTx/>
                <a:latin typeface="Calibri"/>
                <a:ea typeface="+mn-ea"/>
                <a:cs typeface="+mn-cs"/>
              </a:rPr>
              <a:t>n=1,500).</a:t>
            </a:r>
          </a:p>
        </p:txBody>
      </p:sp>
      <p:sp>
        <p:nvSpPr>
          <p:cNvPr id="9" name="Rectangle: Rounded Corners 8">
            <a:extLst>
              <a:ext uri="{FF2B5EF4-FFF2-40B4-BE49-F238E27FC236}">
                <a16:creationId xmlns:a16="http://schemas.microsoft.com/office/drawing/2014/main" id="{E2A1EE6C-0B76-4F27-82EE-3917A0FAAA66}"/>
              </a:ext>
            </a:extLst>
          </p:cNvPr>
          <p:cNvSpPr/>
          <p:nvPr/>
        </p:nvSpPr>
        <p:spPr>
          <a:xfrm>
            <a:off x="239705" y="1139939"/>
            <a:ext cx="3692216"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Receiving Palliative Care</a:t>
            </a:r>
          </a:p>
        </p:txBody>
      </p:sp>
      <p:sp>
        <p:nvSpPr>
          <p:cNvPr id="2" name="Slide Number Placeholder 1">
            <a:extLst>
              <a:ext uri="{FF2B5EF4-FFF2-40B4-BE49-F238E27FC236}">
                <a16:creationId xmlns:a16="http://schemas.microsoft.com/office/drawing/2014/main" id="{70181672-31D2-477A-A2CF-E9A8E61C30CD}"/>
              </a:ext>
            </a:extLst>
          </p:cNvPr>
          <p:cNvSpPr>
            <a:spLocks noGrp="1"/>
          </p:cNvSpPr>
          <p:nvPr>
            <p:ph type="sldNum" sz="quarter" idx="12"/>
          </p:nvPr>
        </p:nvSpPr>
        <p:spPr>
          <a:xfrm>
            <a:off x="9490364" y="634994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213064A-EFBA-0B40-BBAE-C8064270F3A0}"/>
              </a:ext>
            </a:extLst>
          </p:cNvPr>
          <p:cNvSpPr/>
          <p:nvPr/>
        </p:nvSpPr>
        <p:spPr>
          <a:xfrm>
            <a:off x="1353392" y="2255179"/>
            <a:ext cx="1425443" cy="1289122"/>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YES</a:t>
            </a:r>
            <a:r>
              <a:rPr lang="en-IE" dirty="0">
                <a:solidFill>
                  <a:prstClr val="black"/>
                </a:solidFill>
                <a:latin typeface="Calibri" panose="020F0502020204030204"/>
              </a:rPr>
              <a:t> - </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39%</a:t>
            </a:r>
          </a:p>
        </p:txBody>
      </p:sp>
      <p:sp>
        <p:nvSpPr>
          <p:cNvPr id="7" name="TextBox 6">
            <a:extLst>
              <a:ext uri="{FF2B5EF4-FFF2-40B4-BE49-F238E27FC236}">
                <a16:creationId xmlns:a16="http://schemas.microsoft.com/office/drawing/2014/main" id="{6E075253-C33B-A0F5-4FEF-20F4A952F071}"/>
              </a:ext>
            </a:extLst>
          </p:cNvPr>
          <p:cNvSpPr txBox="1"/>
          <p:nvPr/>
        </p:nvSpPr>
        <p:spPr>
          <a:xfrm>
            <a:off x="2976312" y="2535464"/>
            <a:ext cx="46040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Have received or someone close to them has received Palliative Care – </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4" name="Oval 13">
            <a:extLst>
              <a:ext uri="{FF2B5EF4-FFF2-40B4-BE49-F238E27FC236}">
                <a16:creationId xmlns:a16="http://schemas.microsoft.com/office/drawing/2014/main" id="{A738C0FD-2198-8DF4-0821-1BEB5A625CC8}"/>
              </a:ext>
            </a:extLst>
          </p:cNvPr>
          <p:cNvSpPr/>
          <p:nvPr/>
        </p:nvSpPr>
        <p:spPr>
          <a:xfrm>
            <a:off x="1117480" y="3984561"/>
            <a:ext cx="1897265" cy="186431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NO</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61%</a:t>
            </a:r>
          </a:p>
        </p:txBody>
      </p:sp>
      <p:sp>
        <p:nvSpPr>
          <p:cNvPr id="15" name="TextBox 14">
            <a:extLst>
              <a:ext uri="{FF2B5EF4-FFF2-40B4-BE49-F238E27FC236}">
                <a16:creationId xmlns:a16="http://schemas.microsoft.com/office/drawing/2014/main" id="{D0868698-F26B-61C6-E711-D14D2E51500A}"/>
              </a:ext>
            </a:extLst>
          </p:cNvPr>
          <p:cNvSpPr txBox="1"/>
          <p:nvPr/>
        </p:nvSpPr>
        <p:spPr>
          <a:xfrm>
            <a:off x="2991105" y="4517732"/>
            <a:ext cx="458927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Have not </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received or someone close to them hasn’t received Palliative Care – </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No to care</a:t>
            </a:r>
          </a:p>
        </p:txBody>
      </p:sp>
    </p:spTree>
    <p:extLst>
      <p:ext uri="{BB962C8B-B14F-4D97-AF65-F5344CB8AC3E}">
        <p14:creationId xmlns:p14="http://schemas.microsoft.com/office/powerpoint/2010/main" val="104957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483024-4F35-4D3B-A89D-CABB6AE81B54}"/>
              </a:ext>
            </a:extLst>
          </p:cNvPr>
          <p:cNvSpPr/>
          <p:nvPr/>
        </p:nvSpPr>
        <p:spPr>
          <a:xfrm>
            <a:off x="-24065" y="41654"/>
            <a:ext cx="9912150"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65% of respondents think of the word ‘dying’ when thinking of the term palliative care, 59% think of the word ‘terminal’, 41% think of the word ‘sad’, 40% associate ‘quality of life’ with the term palliative care, and 40% think of the word ‘kindness’. </a:t>
            </a:r>
          </a:p>
        </p:txBody>
      </p:sp>
      <p:sp>
        <p:nvSpPr>
          <p:cNvPr id="5" name="TextBox 42">
            <a:extLst>
              <a:ext uri="{FF2B5EF4-FFF2-40B4-BE49-F238E27FC236}">
                <a16:creationId xmlns:a16="http://schemas.microsoft.com/office/drawing/2014/main" id="{6AD5444B-0FD7-4FF3-9FA2-4F8BC56A7C2E}"/>
              </a:ext>
            </a:extLst>
          </p:cNvPr>
          <p:cNvSpPr txBox="1"/>
          <p:nvPr/>
        </p:nvSpPr>
        <p:spPr>
          <a:xfrm>
            <a:off x="0" y="6456595"/>
            <a:ext cx="10297682"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IE" sz="1200" b="1" i="0" u="none" strike="noStrike" kern="1200" cap="none" spc="0" normalizeH="0" baseline="0" noProof="0" dirty="0">
                <a:ln>
                  <a:noFill/>
                </a:ln>
                <a:solidFill>
                  <a:srgbClr val="7F7F7F"/>
                </a:solidFill>
                <a:effectLst/>
                <a:uLnTx/>
                <a:uFillTx/>
                <a:latin typeface="Calibri"/>
                <a:ea typeface="+mn-ea"/>
                <a:cs typeface="+mn-cs"/>
              </a:rPr>
              <a:t>Q:</a:t>
            </a:r>
            <a:r>
              <a:rPr kumimoji="0" lang="en-IE" sz="1200" b="0" i="0" u="none" strike="noStrike" kern="1200" cap="none" spc="0" normalizeH="0" baseline="0" noProof="0" dirty="0">
                <a:ln>
                  <a:noFill/>
                </a:ln>
                <a:solidFill>
                  <a:srgbClr val="7F7F7F"/>
                </a:solidFill>
                <a:effectLst/>
                <a:uLnTx/>
                <a:uFillTx/>
                <a:latin typeface="Calibri"/>
                <a:ea typeface="+mn-ea"/>
                <a:cs typeface="+mn-cs"/>
              </a:rPr>
              <a:t> </a:t>
            </a:r>
            <a:r>
              <a:rPr kumimoji="0" lang="en-IE" sz="1200" b="0" i="1" u="none" strike="noStrike" kern="0" cap="none" spc="0" normalizeH="0" baseline="0" noProof="0" dirty="0">
                <a:ln>
                  <a:noFill/>
                </a:ln>
                <a:solidFill>
                  <a:prstClr val="white">
                    <a:lumMod val="50000"/>
                  </a:prstClr>
                </a:solidFill>
                <a:effectLst/>
                <a:uLnTx/>
                <a:uFillTx/>
                <a:latin typeface="Calibri" panose="020F0502020204030204"/>
                <a:ea typeface="Aptos" panose="020B0004020202020204" pitchFamily="34" charset="0"/>
                <a:cs typeface="Times New Roman" panose="02020603050405020304" pitchFamily="18" charset="0"/>
              </a:rPr>
              <a:t>What word(s) come to mind when you hear the term ‘palliative care’? </a:t>
            </a:r>
            <a:r>
              <a:rPr kumimoji="0" lang="en-IE" sz="1200" b="0" i="1" u="none" strike="noStrike" kern="0" cap="none" spc="0" normalizeH="0" baseline="0" noProof="0" dirty="0">
                <a:ln>
                  <a:noFill/>
                </a:ln>
                <a:solidFill>
                  <a:srgbClr val="7F7F7F"/>
                </a:solidFill>
                <a:effectLst/>
                <a:uLnTx/>
                <a:uFillTx/>
                <a:latin typeface="Calibri"/>
                <a:ea typeface="+mn-ea"/>
                <a:cs typeface="+mn-cs"/>
              </a:rPr>
              <a:t>(Multiple select, </a:t>
            </a:r>
            <a:r>
              <a:rPr kumimoji="0" lang="en-IE" sz="1200" b="0" i="1" u="none" strike="noStrike" kern="1200" cap="none" spc="0" normalizeH="0" baseline="0" noProof="0" dirty="0">
                <a:ln>
                  <a:noFill/>
                </a:ln>
                <a:solidFill>
                  <a:srgbClr val="7F7F7F"/>
                </a:solidFill>
                <a:effectLst/>
                <a:uLnTx/>
                <a:uFillTx/>
                <a:latin typeface="Calibri"/>
                <a:ea typeface="+mn-ea"/>
                <a:cs typeface="+mn-cs"/>
              </a:rPr>
              <a:t>n=1,500).</a:t>
            </a:r>
          </a:p>
        </p:txBody>
      </p:sp>
      <p:sp>
        <p:nvSpPr>
          <p:cNvPr id="9" name="Rectangle: Rounded Corners 8">
            <a:extLst>
              <a:ext uri="{FF2B5EF4-FFF2-40B4-BE49-F238E27FC236}">
                <a16:creationId xmlns:a16="http://schemas.microsoft.com/office/drawing/2014/main" id="{E2A1EE6C-0B76-4F27-82EE-3917A0FAAA66}"/>
              </a:ext>
            </a:extLst>
          </p:cNvPr>
          <p:cNvSpPr/>
          <p:nvPr/>
        </p:nvSpPr>
        <p:spPr>
          <a:xfrm>
            <a:off x="239704" y="1139939"/>
            <a:ext cx="5004100"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Feelings Towards the Term ‘Palliative Care’</a:t>
            </a:r>
          </a:p>
        </p:txBody>
      </p:sp>
      <p:sp>
        <p:nvSpPr>
          <p:cNvPr id="2" name="Slide Number Placeholder 1">
            <a:extLst>
              <a:ext uri="{FF2B5EF4-FFF2-40B4-BE49-F238E27FC236}">
                <a16:creationId xmlns:a16="http://schemas.microsoft.com/office/drawing/2014/main" id="{70181672-31D2-477A-A2CF-E9A8E61C30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FF55F-C636-4A1C-86B2-4F22B44AAE44}" type="slidenum">
              <a:rPr kumimoji="0" lang="en-I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087CB4F-E084-2A8F-E6EF-9D7FE5C16EAC}"/>
              </a:ext>
            </a:extLst>
          </p:cNvPr>
          <p:cNvSpPr/>
          <p:nvPr/>
        </p:nvSpPr>
        <p:spPr>
          <a:xfrm>
            <a:off x="174339" y="372858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Sad</a:t>
            </a:r>
          </a:p>
        </p:txBody>
      </p:sp>
      <p:sp>
        <p:nvSpPr>
          <p:cNvPr id="6" name="Rectangle 5">
            <a:extLst>
              <a:ext uri="{FF2B5EF4-FFF2-40B4-BE49-F238E27FC236}">
                <a16:creationId xmlns:a16="http://schemas.microsoft.com/office/drawing/2014/main" id="{020C8720-78F3-45BB-0F0A-5696E356D152}"/>
              </a:ext>
            </a:extLst>
          </p:cNvPr>
          <p:cNvSpPr/>
          <p:nvPr/>
        </p:nvSpPr>
        <p:spPr>
          <a:xfrm>
            <a:off x="2791717"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41%</a:t>
            </a:r>
          </a:p>
        </p:txBody>
      </p:sp>
      <p:sp>
        <p:nvSpPr>
          <p:cNvPr id="7" name="Rectangle: Rounded Corners 6">
            <a:extLst>
              <a:ext uri="{FF2B5EF4-FFF2-40B4-BE49-F238E27FC236}">
                <a16:creationId xmlns:a16="http://schemas.microsoft.com/office/drawing/2014/main" id="{F01A72CB-A5C5-788C-120A-135962D4031A}"/>
              </a:ext>
            </a:extLst>
          </p:cNvPr>
          <p:cNvSpPr/>
          <p:nvPr/>
        </p:nvSpPr>
        <p:spPr>
          <a:xfrm>
            <a:off x="6096000" y="448211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Life Affirming</a:t>
            </a:r>
          </a:p>
        </p:txBody>
      </p:sp>
      <p:sp>
        <p:nvSpPr>
          <p:cNvPr id="8" name="Rectangle 7">
            <a:extLst>
              <a:ext uri="{FF2B5EF4-FFF2-40B4-BE49-F238E27FC236}">
                <a16:creationId xmlns:a16="http://schemas.microsoft.com/office/drawing/2014/main" id="{A359E38F-F047-A62F-E7B3-6D0703EB2AE5}"/>
              </a:ext>
            </a:extLst>
          </p:cNvPr>
          <p:cNvSpPr/>
          <p:nvPr/>
        </p:nvSpPr>
        <p:spPr>
          <a:xfrm>
            <a:off x="8837436"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0" name="Rectangle: Rounded Corners 9">
            <a:extLst>
              <a:ext uri="{FF2B5EF4-FFF2-40B4-BE49-F238E27FC236}">
                <a16:creationId xmlns:a16="http://schemas.microsoft.com/office/drawing/2014/main" id="{2096B7AA-533F-F191-10F5-F7BA7E4BDB58}"/>
              </a:ext>
            </a:extLst>
          </p:cNvPr>
          <p:cNvSpPr/>
          <p:nvPr/>
        </p:nvSpPr>
        <p:spPr>
          <a:xfrm>
            <a:off x="174339" y="2227835"/>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Dying</a:t>
            </a:r>
          </a:p>
        </p:txBody>
      </p:sp>
      <p:sp>
        <p:nvSpPr>
          <p:cNvPr id="11" name="Rectangle 10">
            <a:extLst>
              <a:ext uri="{FF2B5EF4-FFF2-40B4-BE49-F238E27FC236}">
                <a16:creationId xmlns:a16="http://schemas.microsoft.com/office/drawing/2014/main" id="{5174D3D5-FBBA-F34E-D5CD-0C20BD6A176F}"/>
              </a:ext>
            </a:extLst>
          </p:cNvPr>
          <p:cNvSpPr/>
          <p:nvPr/>
        </p:nvSpPr>
        <p:spPr>
          <a:xfrm>
            <a:off x="2791718"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65%</a:t>
            </a:r>
          </a:p>
        </p:txBody>
      </p:sp>
      <p:sp>
        <p:nvSpPr>
          <p:cNvPr id="18" name="Rectangle: Rounded Corners 17">
            <a:extLst>
              <a:ext uri="{FF2B5EF4-FFF2-40B4-BE49-F238E27FC236}">
                <a16:creationId xmlns:a16="http://schemas.microsoft.com/office/drawing/2014/main" id="{37160BDD-8A31-D7BD-0889-01D6D704A6EA}"/>
              </a:ext>
            </a:extLst>
          </p:cNvPr>
          <p:cNvSpPr/>
          <p:nvPr/>
        </p:nvSpPr>
        <p:spPr>
          <a:xfrm>
            <a:off x="173358" y="448211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Quality of Life</a:t>
            </a:r>
          </a:p>
        </p:txBody>
      </p:sp>
      <p:sp>
        <p:nvSpPr>
          <p:cNvPr id="19" name="Rectangle 18">
            <a:extLst>
              <a:ext uri="{FF2B5EF4-FFF2-40B4-BE49-F238E27FC236}">
                <a16:creationId xmlns:a16="http://schemas.microsoft.com/office/drawing/2014/main" id="{FE7355A3-DC10-77D8-CE28-FD1EBFB5BBD6}"/>
              </a:ext>
            </a:extLst>
          </p:cNvPr>
          <p:cNvSpPr/>
          <p:nvPr/>
        </p:nvSpPr>
        <p:spPr>
          <a:xfrm>
            <a:off x="2790737"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0" name="Rectangle: Rounded Corners 19">
            <a:extLst>
              <a:ext uri="{FF2B5EF4-FFF2-40B4-BE49-F238E27FC236}">
                <a16:creationId xmlns:a16="http://schemas.microsoft.com/office/drawing/2014/main" id="{34C40EB7-B73B-FFD5-7582-4D37C2606C69}"/>
              </a:ext>
            </a:extLst>
          </p:cNvPr>
          <p:cNvSpPr/>
          <p:nvPr/>
        </p:nvSpPr>
        <p:spPr>
          <a:xfrm>
            <a:off x="6096000" y="523564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Hopeless</a:t>
            </a:r>
          </a:p>
        </p:txBody>
      </p:sp>
      <p:sp>
        <p:nvSpPr>
          <p:cNvPr id="21" name="Rectangle 20">
            <a:extLst>
              <a:ext uri="{FF2B5EF4-FFF2-40B4-BE49-F238E27FC236}">
                <a16:creationId xmlns:a16="http://schemas.microsoft.com/office/drawing/2014/main" id="{B0571AAC-318C-3E5C-CD4A-B0D7F39D5B0D}"/>
              </a:ext>
            </a:extLst>
          </p:cNvPr>
          <p:cNvSpPr/>
          <p:nvPr/>
        </p:nvSpPr>
        <p:spPr>
          <a:xfrm>
            <a:off x="8837436"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22" name="Rectangle: Rounded Corners 21">
            <a:extLst>
              <a:ext uri="{FF2B5EF4-FFF2-40B4-BE49-F238E27FC236}">
                <a16:creationId xmlns:a16="http://schemas.microsoft.com/office/drawing/2014/main" id="{E4F6EB8E-2984-2B08-BE9B-1DF61220CD02}"/>
              </a:ext>
            </a:extLst>
          </p:cNvPr>
          <p:cNvSpPr/>
          <p:nvPr/>
        </p:nvSpPr>
        <p:spPr>
          <a:xfrm>
            <a:off x="6096000" y="2239423"/>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Respect</a:t>
            </a:r>
          </a:p>
        </p:txBody>
      </p:sp>
      <p:sp>
        <p:nvSpPr>
          <p:cNvPr id="23" name="Rectangle 22">
            <a:extLst>
              <a:ext uri="{FF2B5EF4-FFF2-40B4-BE49-F238E27FC236}">
                <a16:creationId xmlns:a16="http://schemas.microsoft.com/office/drawing/2014/main" id="{445DC11C-97E7-F786-DBB9-6BEEE0824A40}"/>
              </a:ext>
            </a:extLst>
          </p:cNvPr>
          <p:cNvSpPr/>
          <p:nvPr/>
        </p:nvSpPr>
        <p:spPr>
          <a:xfrm>
            <a:off x="8837521"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38%</a:t>
            </a:r>
          </a:p>
        </p:txBody>
      </p:sp>
      <p:sp>
        <p:nvSpPr>
          <p:cNvPr id="24" name="Rectangle: Rounded Corners 23">
            <a:extLst>
              <a:ext uri="{FF2B5EF4-FFF2-40B4-BE49-F238E27FC236}">
                <a16:creationId xmlns:a16="http://schemas.microsoft.com/office/drawing/2014/main" id="{006E683F-30CD-C3A3-EBF5-0EB80D4DEF3D}"/>
              </a:ext>
            </a:extLst>
          </p:cNvPr>
          <p:cNvSpPr/>
          <p:nvPr/>
        </p:nvSpPr>
        <p:spPr>
          <a:xfrm>
            <a:off x="174340" y="2975052"/>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Terminal</a:t>
            </a:r>
          </a:p>
        </p:txBody>
      </p:sp>
      <p:sp>
        <p:nvSpPr>
          <p:cNvPr id="25" name="Rectangle 24">
            <a:extLst>
              <a:ext uri="{FF2B5EF4-FFF2-40B4-BE49-F238E27FC236}">
                <a16:creationId xmlns:a16="http://schemas.microsoft.com/office/drawing/2014/main" id="{5DE59BFE-4E70-2C73-B10B-8C5F821CB00F}"/>
              </a:ext>
            </a:extLst>
          </p:cNvPr>
          <p:cNvSpPr/>
          <p:nvPr/>
        </p:nvSpPr>
        <p:spPr>
          <a:xfrm>
            <a:off x="2801431"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59%</a:t>
            </a:r>
          </a:p>
        </p:txBody>
      </p:sp>
      <p:sp>
        <p:nvSpPr>
          <p:cNvPr id="26" name="Rectangle: Rounded Corners 25">
            <a:extLst>
              <a:ext uri="{FF2B5EF4-FFF2-40B4-BE49-F238E27FC236}">
                <a16:creationId xmlns:a16="http://schemas.microsoft.com/office/drawing/2014/main" id="{4AD48683-86EB-7297-ECD7-F37E299EFE16}"/>
              </a:ext>
            </a:extLst>
          </p:cNvPr>
          <p:cNvSpPr/>
          <p:nvPr/>
        </p:nvSpPr>
        <p:spPr>
          <a:xfrm>
            <a:off x="173358" y="5235642"/>
            <a:ext cx="2433950"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Kindness</a:t>
            </a:r>
          </a:p>
        </p:txBody>
      </p:sp>
      <p:sp>
        <p:nvSpPr>
          <p:cNvPr id="27" name="Rectangle 26">
            <a:extLst>
              <a:ext uri="{FF2B5EF4-FFF2-40B4-BE49-F238E27FC236}">
                <a16:creationId xmlns:a16="http://schemas.microsoft.com/office/drawing/2014/main" id="{06939E69-97AA-79EA-940E-47DB0C57B2DE}"/>
              </a:ext>
            </a:extLst>
          </p:cNvPr>
          <p:cNvSpPr/>
          <p:nvPr/>
        </p:nvSpPr>
        <p:spPr>
          <a:xfrm>
            <a:off x="2790737"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8" name="Rectangle: Rounded Corners 27">
            <a:extLst>
              <a:ext uri="{FF2B5EF4-FFF2-40B4-BE49-F238E27FC236}">
                <a16:creationId xmlns:a16="http://schemas.microsoft.com/office/drawing/2014/main" id="{A5122D5E-FE08-FD9E-4FDA-53AF28D39246}"/>
              </a:ext>
            </a:extLst>
          </p:cNvPr>
          <p:cNvSpPr/>
          <p:nvPr/>
        </p:nvSpPr>
        <p:spPr>
          <a:xfrm>
            <a:off x="6096001" y="2974303"/>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Cancer</a:t>
            </a:r>
          </a:p>
        </p:txBody>
      </p:sp>
      <p:sp>
        <p:nvSpPr>
          <p:cNvPr id="29" name="Rectangle 28">
            <a:extLst>
              <a:ext uri="{FF2B5EF4-FFF2-40B4-BE49-F238E27FC236}">
                <a16:creationId xmlns:a16="http://schemas.microsoft.com/office/drawing/2014/main" id="{80D79564-1AD3-DB2F-3F74-E9B05756C4D7}"/>
              </a:ext>
            </a:extLst>
          </p:cNvPr>
          <p:cNvSpPr/>
          <p:nvPr/>
        </p:nvSpPr>
        <p:spPr>
          <a:xfrm>
            <a:off x="8837521"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32%</a:t>
            </a:r>
          </a:p>
        </p:txBody>
      </p:sp>
      <p:sp>
        <p:nvSpPr>
          <p:cNvPr id="30" name="Rectangle: Rounded Corners 29">
            <a:extLst>
              <a:ext uri="{FF2B5EF4-FFF2-40B4-BE49-F238E27FC236}">
                <a16:creationId xmlns:a16="http://schemas.microsoft.com/office/drawing/2014/main" id="{AA468A6B-4689-F2ED-387C-D7F83DFD5746}"/>
              </a:ext>
            </a:extLst>
          </p:cNvPr>
          <p:cNvSpPr/>
          <p:nvPr/>
        </p:nvSpPr>
        <p:spPr>
          <a:xfrm>
            <a:off x="6096001" y="3727935"/>
            <a:ext cx="2433949" cy="63914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Reassurance</a:t>
            </a:r>
          </a:p>
        </p:txBody>
      </p:sp>
      <p:sp>
        <p:nvSpPr>
          <p:cNvPr id="31" name="Rectangle 30">
            <a:extLst>
              <a:ext uri="{FF2B5EF4-FFF2-40B4-BE49-F238E27FC236}">
                <a16:creationId xmlns:a16="http://schemas.microsoft.com/office/drawing/2014/main" id="{C5DE5D10-5629-B55B-0AC3-F89330D40644}"/>
              </a:ext>
            </a:extLst>
          </p:cNvPr>
          <p:cNvSpPr/>
          <p:nvPr/>
        </p:nvSpPr>
        <p:spPr>
          <a:xfrm>
            <a:off x="8837521"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21%</a:t>
            </a:r>
          </a:p>
        </p:txBody>
      </p:sp>
      <p:sp>
        <p:nvSpPr>
          <p:cNvPr id="32" name="Rectangle 31">
            <a:extLst>
              <a:ext uri="{FF2B5EF4-FFF2-40B4-BE49-F238E27FC236}">
                <a16:creationId xmlns:a16="http://schemas.microsoft.com/office/drawing/2014/main" id="{E8F03611-52D8-EA63-69CE-C39DD8CA4060}"/>
              </a:ext>
            </a:extLst>
          </p:cNvPr>
          <p:cNvSpPr/>
          <p:nvPr/>
        </p:nvSpPr>
        <p:spPr>
          <a:xfrm>
            <a:off x="3732765"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45</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3" name="Rectangle 32">
            <a:extLst>
              <a:ext uri="{FF2B5EF4-FFF2-40B4-BE49-F238E27FC236}">
                <a16:creationId xmlns:a16="http://schemas.microsoft.com/office/drawing/2014/main" id="{2804DBFA-33E3-6AF7-E152-84E5789019D6}"/>
              </a:ext>
            </a:extLst>
          </p:cNvPr>
          <p:cNvSpPr/>
          <p:nvPr/>
        </p:nvSpPr>
        <p:spPr>
          <a:xfrm>
            <a:off x="9778484"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a:t>
            </a:r>
            <a:r>
              <a:rPr lang="en-IE" b="1" dirty="0">
                <a:solidFill>
                  <a:prstClr val="black"/>
                </a:solidFill>
                <a:latin typeface="Calibri" panose="020F0502020204030204"/>
              </a:rPr>
              <a:t>0</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4" name="Rectangle 33">
            <a:extLst>
              <a:ext uri="{FF2B5EF4-FFF2-40B4-BE49-F238E27FC236}">
                <a16:creationId xmlns:a16="http://schemas.microsoft.com/office/drawing/2014/main" id="{87ADFC53-1AD4-579B-E900-09C2E00CFFD5}"/>
              </a:ext>
            </a:extLst>
          </p:cNvPr>
          <p:cNvSpPr/>
          <p:nvPr/>
        </p:nvSpPr>
        <p:spPr>
          <a:xfrm>
            <a:off x="3732766"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a:t>
            </a:r>
            <a:r>
              <a:rPr lang="en-IE" b="1" dirty="0">
                <a:solidFill>
                  <a:prstClr val="black"/>
                </a:solidFill>
                <a:latin typeface="Calibri" panose="020F0502020204030204"/>
              </a:rPr>
              <a:t>6</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5" name="Rectangle 34">
            <a:extLst>
              <a:ext uri="{FF2B5EF4-FFF2-40B4-BE49-F238E27FC236}">
                <a16:creationId xmlns:a16="http://schemas.microsoft.com/office/drawing/2014/main" id="{0CAD1D94-17B9-E962-15F0-1CF5B8B95B34}"/>
              </a:ext>
            </a:extLst>
          </p:cNvPr>
          <p:cNvSpPr/>
          <p:nvPr/>
        </p:nvSpPr>
        <p:spPr>
          <a:xfrm>
            <a:off x="3731785"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b="1" dirty="0">
                <a:solidFill>
                  <a:prstClr val="black"/>
                </a:solidFill>
                <a:latin typeface="Calibri" panose="020F0502020204030204"/>
              </a:rPr>
              <a:t>9</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6" name="Rectangle 35">
            <a:extLst>
              <a:ext uri="{FF2B5EF4-FFF2-40B4-BE49-F238E27FC236}">
                <a16:creationId xmlns:a16="http://schemas.microsoft.com/office/drawing/2014/main" id="{45382A8D-99D1-E6A6-028E-60F3E38D173E}"/>
              </a:ext>
            </a:extLst>
          </p:cNvPr>
          <p:cNvSpPr/>
          <p:nvPr/>
        </p:nvSpPr>
        <p:spPr>
          <a:xfrm>
            <a:off x="9778484"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11</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7" name="Rectangle 36">
            <a:extLst>
              <a:ext uri="{FF2B5EF4-FFF2-40B4-BE49-F238E27FC236}">
                <a16:creationId xmlns:a16="http://schemas.microsoft.com/office/drawing/2014/main" id="{58C689DA-036D-9C6D-41E8-BAE20FDAEE6D}"/>
              </a:ext>
            </a:extLst>
          </p:cNvPr>
          <p:cNvSpPr/>
          <p:nvPr/>
        </p:nvSpPr>
        <p:spPr>
          <a:xfrm>
            <a:off x="4693281" y="378127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38</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8" name="Rectangle 37">
            <a:extLst>
              <a:ext uri="{FF2B5EF4-FFF2-40B4-BE49-F238E27FC236}">
                <a16:creationId xmlns:a16="http://schemas.microsoft.com/office/drawing/2014/main" id="{7FE122A1-85FE-9F4B-360E-B7FD458CBEB6}"/>
              </a:ext>
            </a:extLst>
          </p:cNvPr>
          <p:cNvSpPr/>
          <p:nvPr/>
        </p:nvSpPr>
        <p:spPr>
          <a:xfrm>
            <a:off x="10739000" y="45879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a:t>
            </a:r>
            <a:r>
              <a:rPr lang="en-IE" b="1" dirty="0">
                <a:solidFill>
                  <a:prstClr val="black"/>
                </a:solidFill>
                <a:latin typeface="Calibri" panose="020F0502020204030204"/>
              </a:rPr>
              <a:t>5</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9" name="Rectangle 38">
            <a:extLst>
              <a:ext uri="{FF2B5EF4-FFF2-40B4-BE49-F238E27FC236}">
                <a16:creationId xmlns:a16="http://schemas.microsoft.com/office/drawing/2014/main" id="{4603A3AE-550F-F3DC-8318-3ECA013043FB}"/>
              </a:ext>
            </a:extLst>
          </p:cNvPr>
          <p:cNvSpPr/>
          <p:nvPr/>
        </p:nvSpPr>
        <p:spPr>
          <a:xfrm>
            <a:off x="4693282" y="2314143"/>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6</a:t>
            </a:r>
            <a:r>
              <a:rPr lang="en-IE" b="1" dirty="0">
                <a:solidFill>
                  <a:prstClr val="black"/>
                </a:solidFill>
                <a:latin typeface="Calibri" panose="020F0502020204030204"/>
              </a:rPr>
              <a:t>5</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0" name="Rectangle 39">
            <a:extLst>
              <a:ext uri="{FF2B5EF4-FFF2-40B4-BE49-F238E27FC236}">
                <a16:creationId xmlns:a16="http://schemas.microsoft.com/office/drawing/2014/main" id="{32C55CB8-48F7-F3BD-D98E-02E14F9F88CA}"/>
              </a:ext>
            </a:extLst>
          </p:cNvPr>
          <p:cNvSpPr/>
          <p:nvPr/>
        </p:nvSpPr>
        <p:spPr>
          <a:xfrm>
            <a:off x="4692301" y="4586430"/>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b="1" dirty="0">
                <a:solidFill>
                  <a:prstClr val="black"/>
                </a:solidFill>
                <a:latin typeface="Calibri" panose="020F0502020204030204"/>
              </a:rPr>
              <a:t>4</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1" name="Rectangle 40">
            <a:extLst>
              <a:ext uri="{FF2B5EF4-FFF2-40B4-BE49-F238E27FC236}">
                <a16:creationId xmlns:a16="http://schemas.microsoft.com/office/drawing/2014/main" id="{4817A08E-4847-3F98-4D4A-1D89064B2FCA}"/>
              </a:ext>
            </a:extLst>
          </p:cNvPr>
          <p:cNvSpPr/>
          <p:nvPr/>
        </p:nvSpPr>
        <p:spPr>
          <a:xfrm>
            <a:off x="10739000"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8</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2" name="Rectangle 41">
            <a:extLst>
              <a:ext uri="{FF2B5EF4-FFF2-40B4-BE49-F238E27FC236}">
                <a16:creationId xmlns:a16="http://schemas.microsoft.com/office/drawing/2014/main" id="{B671CD2F-2BC0-0925-E268-233B25280766}"/>
              </a:ext>
            </a:extLst>
          </p:cNvPr>
          <p:cNvSpPr/>
          <p:nvPr/>
        </p:nvSpPr>
        <p:spPr>
          <a:xfrm>
            <a:off x="9765360"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b="1" dirty="0">
                <a:solidFill>
                  <a:prstClr val="black"/>
                </a:solidFill>
                <a:latin typeface="Calibri" panose="020F0502020204030204"/>
              </a:rPr>
              <a:t>6</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3" name="Rectangle 42">
            <a:extLst>
              <a:ext uri="{FF2B5EF4-FFF2-40B4-BE49-F238E27FC236}">
                <a16:creationId xmlns:a16="http://schemas.microsoft.com/office/drawing/2014/main" id="{4BD7E21E-B7FD-3710-A4CC-F2E43DC5BDA2}"/>
              </a:ext>
            </a:extLst>
          </p:cNvPr>
          <p:cNvSpPr/>
          <p:nvPr/>
        </p:nvSpPr>
        <p:spPr>
          <a:xfrm>
            <a:off x="3729270"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62</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4" name="Rectangle 43">
            <a:extLst>
              <a:ext uri="{FF2B5EF4-FFF2-40B4-BE49-F238E27FC236}">
                <a16:creationId xmlns:a16="http://schemas.microsoft.com/office/drawing/2014/main" id="{9269E9CE-6BB6-E31C-3225-5EC25DD6B554}"/>
              </a:ext>
            </a:extLst>
          </p:cNvPr>
          <p:cNvSpPr/>
          <p:nvPr/>
        </p:nvSpPr>
        <p:spPr>
          <a:xfrm>
            <a:off x="3718576"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b="1" dirty="0">
                <a:solidFill>
                  <a:prstClr val="black"/>
                </a:solidFill>
                <a:latin typeface="Calibri" panose="020F0502020204030204"/>
              </a:rPr>
              <a:t>9</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5" name="Rectangle 44">
            <a:extLst>
              <a:ext uri="{FF2B5EF4-FFF2-40B4-BE49-F238E27FC236}">
                <a16:creationId xmlns:a16="http://schemas.microsoft.com/office/drawing/2014/main" id="{FDABB9B1-E11A-7A37-8E03-AA85AFF5D8F3}"/>
              </a:ext>
            </a:extLst>
          </p:cNvPr>
          <p:cNvSpPr/>
          <p:nvPr/>
        </p:nvSpPr>
        <p:spPr>
          <a:xfrm>
            <a:off x="9765360"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b="1" dirty="0">
                <a:solidFill>
                  <a:prstClr val="black"/>
                </a:solidFill>
                <a:latin typeface="Calibri" panose="020F0502020204030204"/>
              </a:rPr>
              <a:t>9</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6" name="Rectangle 45">
            <a:extLst>
              <a:ext uri="{FF2B5EF4-FFF2-40B4-BE49-F238E27FC236}">
                <a16:creationId xmlns:a16="http://schemas.microsoft.com/office/drawing/2014/main" id="{6EC704AB-D274-31F7-5EB2-DFCC8143F1E1}"/>
              </a:ext>
            </a:extLst>
          </p:cNvPr>
          <p:cNvSpPr/>
          <p:nvPr/>
        </p:nvSpPr>
        <p:spPr>
          <a:xfrm>
            <a:off x="9765360"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2</a:t>
            </a:r>
            <a:r>
              <a:rPr lang="en-IE" b="1" dirty="0">
                <a:solidFill>
                  <a:prstClr val="black"/>
                </a:solidFill>
                <a:latin typeface="Calibri" panose="020F0502020204030204"/>
              </a:rPr>
              <a:t>4</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7" name="Rectangle 56">
            <a:extLst>
              <a:ext uri="{FF2B5EF4-FFF2-40B4-BE49-F238E27FC236}">
                <a16:creationId xmlns:a16="http://schemas.microsoft.com/office/drawing/2014/main" id="{21EE9C38-5A5C-AFA6-4152-2CE1326AEF93}"/>
              </a:ext>
            </a:extLst>
          </p:cNvPr>
          <p:cNvSpPr/>
          <p:nvPr/>
        </p:nvSpPr>
        <p:spPr>
          <a:xfrm>
            <a:off x="10728391" y="2381866"/>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58" name="Rectangle 57">
            <a:extLst>
              <a:ext uri="{FF2B5EF4-FFF2-40B4-BE49-F238E27FC236}">
                <a16:creationId xmlns:a16="http://schemas.microsoft.com/office/drawing/2014/main" id="{75CC2BEB-5A5E-DF92-4510-3AAC1DC9EE23}"/>
              </a:ext>
            </a:extLst>
          </p:cNvPr>
          <p:cNvSpPr/>
          <p:nvPr/>
        </p:nvSpPr>
        <p:spPr>
          <a:xfrm>
            <a:off x="4692301" y="3067549"/>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58</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9" name="Rectangle 58">
            <a:extLst>
              <a:ext uri="{FF2B5EF4-FFF2-40B4-BE49-F238E27FC236}">
                <a16:creationId xmlns:a16="http://schemas.microsoft.com/office/drawing/2014/main" id="{B571FA11-8330-316A-CADD-CB9D9E4D444B}"/>
              </a:ext>
            </a:extLst>
          </p:cNvPr>
          <p:cNvSpPr/>
          <p:nvPr/>
        </p:nvSpPr>
        <p:spPr>
          <a:xfrm>
            <a:off x="4681607" y="5322397"/>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34%</a:t>
            </a:r>
          </a:p>
        </p:txBody>
      </p:sp>
      <p:sp>
        <p:nvSpPr>
          <p:cNvPr id="60" name="Rectangle 59">
            <a:extLst>
              <a:ext uri="{FF2B5EF4-FFF2-40B4-BE49-F238E27FC236}">
                <a16:creationId xmlns:a16="http://schemas.microsoft.com/office/drawing/2014/main" id="{6D8CEC60-FFB6-E174-DEFA-14047F7E21AC}"/>
              </a:ext>
            </a:extLst>
          </p:cNvPr>
          <p:cNvSpPr/>
          <p:nvPr/>
        </p:nvSpPr>
        <p:spPr>
          <a:xfrm>
            <a:off x="10728391" y="3072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prstClr val="black"/>
                </a:solidFill>
                <a:latin typeface="Calibri" panose="020F0502020204030204"/>
              </a:rPr>
              <a:t>28</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1" name="Rectangle 60">
            <a:extLst>
              <a:ext uri="{FF2B5EF4-FFF2-40B4-BE49-F238E27FC236}">
                <a16:creationId xmlns:a16="http://schemas.microsoft.com/office/drawing/2014/main" id="{D91D004C-0749-1C83-6982-A2C9FC38A29C}"/>
              </a:ext>
            </a:extLst>
          </p:cNvPr>
          <p:cNvSpPr/>
          <p:nvPr/>
        </p:nvSpPr>
        <p:spPr>
          <a:xfrm>
            <a:off x="10728391" y="3779458"/>
            <a:ext cx="744410" cy="46653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2" name="TextBox 11">
            <a:extLst>
              <a:ext uri="{FF2B5EF4-FFF2-40B4-BE49-F238E27FC236}">
                <a16:creationId xmlns:a16="http://schemas.microsoft.com/office/drawing/2014/main" id="{253BCCA5-F8C6-F870-0472-5A03BA630F90}"/>
              </a:ext>
            </a:extLst>
          </p:cNvPr>
          <p:cNvSpPr txBox="1"/>
          <p:nvPr/>
        </p:nvSpPr>
        <p:spPr>
          <a:xfrm>
            <a:off x="3284262" y="194227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3" name="TextBox 12">
            <a:extLst>
              <a:ext uri="{FF2B5EF4-FFF2-40B4-BE49-F238E27FC236}">
                <a16:creationId xmlns:a16="http://schemas.microsoft.com/office/drawing/2014/main" id="{F9137877-8EC3-E16D-A225-CD0E5B5F7C14}"/>
              </a:ext>
            </a:extLst>
          </p:cNvPr>
          <p:cNvSpPr txBox="1"/>
          <p:nvPr/>
        </p:nvSpPr>
        <p:spPr>
          <a:xfrm>
            <a:off x="4274618" y="193773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4B76A32-8E23-D41E-371C-59F386A1F54D}"/>
              </a:ext>
            </a:extLst>
          </p:cNvPr>
          <p:cNvSpPr txBox="1"/>
          <p:nvPr/>
        </p:nvSpPr>
        <p:spPr>
          <a:xfrm>
            <a:off x="9311069" y="194227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7" name="TextBox 16">
            <a:extLst>
              <a:ext uri="{FF2B5EF4-FFF2-40B4-BE49-F238E27FC236}">
                <a16:creationId xmlns:a16="http://schemas.microsoft.com/office/drawing/2014/main" id="{6E1A0513-E537-94CD-10D8-B3BA93C7C659}"/>
              </a:ext>
            </a:extLst>
          </p:cNvPr>
          <p:cNvSpPr txBox="1"/>
          <p:nvPr/>
        </p:nvSpPr>
        <p:spPr>
          <a:xfrm>
            <a:off x="10301425" y="1937734"/>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270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82% of adults think palliative care also supports the family and carers of someone with a life-limiting condition. This number is higher </a:t>
            </a:r>
            <a:r>
              <a:rPr lang="en-IE" sz="1800" dirty="0">
                <a:solidFill>
                  <a:prstClr val="black"/>
                </a:solidFill>
                <a:latin typeface="Calibri" panose="020F0502020204030204"/>
              </a:rPr>
              <a:t>for adults who have/ know someone who has received palliative care (89%).</a:t>
            </a: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2192311441"/>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CD26C81D-50DF-46FB-8817-700240C836F6}"/>
              </a:ext>
            </a:extLst>
          </p:cNvPr>
          <p:cNvSpPr txBox="1"/>
          <p:nvPr/>
        </p:nvSpPr>
        <p:spPr>
          <a:xfrm>
            <a:off x="8346358" y="1516397"/>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50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also supports the family and carers of someone with a life-limiting condition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82%</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Brace 5">
            <a:extLst>
              <a:ext uri="{FF2B5EF4-FFF2-40B4-BE49-F238E27FC236}">
                <a16:creationId xmlns:a16="http://schemas.microsoft.com/office/drawing/2014/main" id="{A475EA47-EAC2-3CFD-E50E-967845848457}"/>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8</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E7E0CEDC-7492-C150-F504-987821900DBE}"/>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F81DA9C-73C9-F409-A08A-4D2ED09F2231}"/>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33%</a:t>
            </a:r>
          </a:p>
        </p:txBody>
      </p:sp>
      <p:sp>
        <p:nvSpPr>
          <p:cNvPr id="16" name="TextBox 15">
            <a:extLst>
              <a:ext uri="{FF2B5EF4-FFF2-40B4-BE49-F238E27FC236}">
                <a16:creationId xmlns:a16="http://schemas.microsoft.com/office/drawing/2014/main" id="{482D7AB3-3F69-543E-66C2-701F7ABB3E03}"/>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4D96E5F7-E8B7-572C-90D8-C8B464BFFD2C}"/>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r>
              <a:rPr lang="en-IE" sz="1600" b="1" dirty="0">
                <a:solidFill>
                  <a:prstClr val="black"/>
                </a:solidFill>
                <a:latin typeface="Calibri" panose="020F0502020204030204"/>
              </a:rPr>
              <a:t>8</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E4538D9A-8271-A7DE-4463-5A5A1E3577F4}"/>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9" name="TextBox 18">
            <a:extLst>
              <a:ext uri="{FF2B5EF4-FFF2-40B4-BE49-F238E27FC236}">
                <a16:creationId xmlns:a16="http://schemas.microsoft.com/office/drawing/2014/main" id="{63A08697-28D9-B76C-50D5-795FC01FB3D4}"/>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2" name="Right Brace 21">
            <a:extLst>
              <a:ext uri="{FF2B5EF4-FFF2-40B4-BE49-F238E27FC236}">
                <a16:creationId xmlns:a16="http://schemas.microsoft.com/office/drawing/2014/main" id="{5A5678DC-3AE6-CF75-4E47-F49E91A9356E}"/>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28192968-4E19-9CC6-C3DA-91B211A38B86}"/>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78</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5EB0B351-E432-C46F-F9F5-C109215B0F46}"/>
              </a:ext>
            </a:extLst>
          </p:cNvPr>
          <p:cNvSpPr txBox="1"/>
          <p:nvPr/>
        </p:nvSpPr>
        <p:spPr>
          <a:xfrm>
            <a:off x="10104491" y="1472850"/>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8639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Q: Please state how much you agree or disagree with each of the following statements: (Single Grid n=1,500)</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73% of adults think palliative care can benefit people over long periods and not just end of life.</a:t>
            </a:r>
          </a:p>
        </p:txBody>
      </p:sp>
      <p:graphicFrame>
        <p:nvGraphicFramePr>
          <p:cNvPr id="5" name="Chart 4">
            <a:extLst>
              <a:ext uri="{FF2B5EF4-FFF2-40B4-BE49-F238E27FC236}">
                <a16:creationId xmlns:a16="http://schemas.microsoft.com/office/drawing/2014/main" id="{44778120-2D9E-4FE6-8A03-38CFAD9EAD52}"/>
              </a:ext>
            </a:extLst>
          </p:cNvPr>
          <p:cNvGraphicFramePr/>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latin typeface="Calibri" panose="020F0502020204030204"/>
                <a:ea typeface="+mn-ea"/>
                <a:cs typeface="+mn-cs"/>
              </a:rPr>
              <a:t>Strongly Disagree</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IE" sz="1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I know that Palliative Care can benefit people over long periods and not just at end of life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73%</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B3839C73-57C8-66A7-8F1C-169E31795A47}"/>
              </a:ext>
            </a:extLst>
          </p:cNvPr>
          <p:cNvSpPr/>
          <p:nvPr/>
        </p:nvSpPr>
        <p:spPr>
          <a:xfrm>
            <a:off x="8706828" y="2037334"/>
            <a:ext cx="892098" cy="384334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9D86BCC-6A64-0A1C-2CB0-BF70420204EC}"/>
              </a:ext>
            </a:extLst>
          </p:cNvPr>
          <p:cNvSpPr txBox="1"/>
          <p:nvPr/>
        </p:nvSpPr>
        <p:spPr>
          <a:xfrm>
            <a:off x="8346358" y="1504829"/>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rPr>
              <a:t>Yes to care</a:t>
            </a:r>
          </a:p>
        </p:txBody>
      </p:sp>
      <p:sp>
        <p:nvSpPr>
          <p:cNvPr id="16" name="TextBox 15">
            <a:extLst>
              <a:ext uri="{FF2B5EF4-FFF2-40B4-BE49-F238E27FC236}">
                <a16:creationId xmlns:a16="http://schemas.microsoft.com/office/drawing/2014/main" id="{BFE23C9F-4174-AD48-ADA8-7040AAE3BEC3}"/>
              </a:ext>
            </a:extLst>
          </p:cNvPr>
          <p:cNvSpPr txBox="1"/>
          <p:nvPr/>
        </p:nvSpPr>
        <p:spPr>
          <a:xfrm>
            <a:off x="8754958" y="214775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3</a:t>
            </a:r>
            <a:r>
              <a:rPr lang="en-IE" sz="1600" b="1" dirty="0">
                <a:solidFill>
                  <a:prstClr val="black"/>
                </a:solidFill>
                <a:latin typeface="Calibri" panose="020F0502020204030204"/>
              </a:rPr>
              <a:t>0</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7" name="TextBox 16">
            <a:extLst>
              <a:ext uri="{FF2B5EF4-FFF2-40B4-BE49-F238E27FC236}">
                <a16:creationId xmlns:a16="http://schemas.microsoft.com/office/drawing/2014/main" id="{1BDF86D9-5324-57AD-2FFB-3E083FA6ADD3}"/>
              </a:ext>
            </a:extLst>
          </p:cNvPr>
          <p:cNvSpPr txBox="1"/>
          <p:nvPr/>
        </p:nvSpPr>
        <p:spPr>
          <a:xfrm>
            <a:off x="8706828" y="2980194"/>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4</a:t>
            </a:r>
            <a:r>
              <a:rPr lang="en-IE" sz="1600" b="1" dirty="0">
                <a:solidFill>
                  <a:prstClr val="black"/>
                </a:solidFill>
                <a:latin typeface="Calibri" panose="020F0502020204030204"/>
              </a:rPr>
              <a:t>8</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8" name="TextBox 17">
            <a:extLst>
              <a:ext uri="{FF2B5EF4-FFF2-40B4-BE49-F238E27FC236}">
                <a16:creationId xmlns:a16="http://schemas.microsoft.com/office/drawing/2014/main" id="{F6EFF334-486F-0998-22B3-4C4A941D2738}"/>
              </a:ext>
            </a:extLst>
          </p:cNvPr>
          <p:cNvSpPr txBox="1"/>
          <p:nvPr/>
        </p:nvSpPr>
        <p:spPr>
          <a:xfrm>
            <a:off x="8706828" y="37699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r>
              <a:rPr lang="en-IE" sz="1600" b="1" dirty="0">
                <a:solidFill>
                  <a:prstClr val="black"/>
                </a:solidFill>
                <a:latin typeface="Calibri" panose="020F0502020204030204"/>
              </a:rPr>
              <a:t>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a:extLst>
              <a:ext uri="{FF2B5EF4-FFF2-40B4-BE49-F238E27FC236}">
                <a16:creationId xmlns:a16="http://schemas.microsoft.com/office/drawing/2014/main" id="{F0EAEA99-B584-9CC2-A80B-FC2337D9BE36}"/>
              </a:ext>
            </a:extLst>
          </p:cNvPr>
          <p:cNvSpPr txBox="1"/>
          <p:nvPr/>
        </p:nvSpPr>
        <p:spPr>
          <a:xfrm>
            <a:off x="8706828" y="4663070"/>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931896FD-7DC8-2904-522C-5F6CDD01DD9B}"/>
              </a:ext>
            </a:extLst>
          </p:cNvPr>
          <p:cNvSpPr txBox="1"/>
          <p:nvPr/>
        </p:nvSpPr>
        <p:spPr>
          <a:xfrm>
            <a:off x="8706828" y="532209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3" name="Right Brace 22">
            <a:extLst>
              <a:ext uri="{FF2B5EF4-FFF2-40B4-BE49-F238E27FC236}">
                <a16:creationId xmlns:a16="http://schemas.microsoft.com/office/drawing/2014/main" id="{3256F123-93C4-BE3E-2C7F-543B6344599B}"/>
              </a:ext>
            </a:extLst>
          </p:cNvPr>
          <p:cNvSpPr/>
          <p:nvPr/>
        </p:nvSpPr>
        <p:spPr>
          <a:xfrm>
            <a:off x="9731215" y="238737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49CBCCC-3ACB-1B6B-6FDE-25B109397138}"/>
              </a:ext>
            </a:extLst>
          </p:cNvPr>
          <p:cNvSpPr txBox="1"/>
          <p:nvPr/>
        </p:nvSpPr>
        <p:spPr>
          <a:xfrm>
            <a:off x="9778925" y="2766259"/>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78</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C95675C4-A1AD-F3F7-74FE-732576C43B73}"/>
              </a:ext>
            </a:extLst>
          </p:cNvPr>
          <p:cNvSpPr/>
          <p:nvPr/>
        </p:nvSpPr>
        <p:spPr>
          <a:xfrm>
            <a:off x="10386255" y="2035685"/>
            <a:ext cx="892098" cy="3843348"/>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3CE095E4-7B61-607F-79AA-DD73E1FC8E60}"/>
              </a:ext>
            </a:extLst>
          </p:cNvPr>
          <p:cNvSpPr txBox="1"/>
          <p:nvPr/>
        </p:nvSpPr>
        <p:spPr>
          <a:xfrm>
            <a:off x="10434385" y="214610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7" name="TextBox 26">
            <a:extLst>
              <a:ext uri="{FF2B5EF4-FFF2-40B4-BE49-F238E27FC236}">
                <a16:creationId xmlns:a16="http://schemas.microsoft.com/office/drawing/2014/main" id="{2597478F-BC4B-DEE5-A4CE-5447C77BB9AF}"/>
              </a:ext>
            </a:extLst>
          </p:cNvPr>
          <p:cNvSpPr txBox="1"/>
          <p:nvPr/>
        </p:nvSpPr>
        <p:spPr>
          <a:xfrm>
            <a:off x="10386255" y="2978545"/>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39</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33C9F84D-4123-D686-0BCE-592BE666734C}"/>
              </a:ext>
            </a:extLst>
          </p:cNvPr>
          <p:cNvSpPr txBox="1"/>
          <p:nvPr/>
        </p:nvSpPr>
        <p:spPr>
          <a:xfrm>
            <a:off x="10386255" y="3768256"/>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25</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9" name="TextBox 28">
            <a:extLst>
              <a:ext uri="{FF2B5EF4-FFF2-40B4-BE49-F238E27FC236}">
                <a16:creationId xmlns:a16="http://schemas.microsoft.com/office/drawing/2014/main" id="{98997310-ADD9-6FF0-EE20-8290FE47910E}"/>
              </a:ext>
            </a:extLst>
          </p:cNvPr>
          <p:cNvSpPr txBox="1"/>
          <p:nvPr/>
        </p:nvSpPr>
        <p:spPr>
          <a:xfrm>
            <a:off x="10386255" y="4661421"/>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600" b="1" dirty="0">
                <a:solidFill>
                  <a:prstClr val="black"/>
                </a:solidFill>
                <a:latin typeface="Calibri" panose="020F0502020204030204"/>
              </a:rPr>
              <a:t>6</a:t>
            </a: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0" name="TextBox 29">
            <a:extLst>
              <a:ext uri="{FF2B5EF4-FFF2-40B4-BE49-F238E27FC236}">
                <a16:creationId xmlns:a16="http://schemas.microsoft.com/office/drawing/2014/main" id="{B7C287E4-DAD3-8B92-A542-B28A670DA990}"/>
              </a:ext>
            </a:extLst>
          </p:cNvPr>
          <p:cNvSpPr txBox="1"/>
          <p:nvPr/>
        </p:nvSpPr>
        <p:spPr>
          <a:xfrm>
            <a:off x="10386255" y="5320442"/>
            <a:ext cx="89209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 name="Right Brace 30">
            <a:extLst>
              <a:ext uri="{FF2B5EF4-FFF2-40B4-BE49-F238E27FC236}">
                <a16:creationId xmlns:a16="http://schemas.microsoft.com/office/drawing/2014/main" id="{ACF02479-31D3-1662-C48A-0E5A9F41D351}"/>
              </a:ext>
            </a:extLst>
          </p:cNvPr>
          <p:cNvSpPr/>
          <p:nvPr/>
        </p:nvSpPr>
        <p:spPr>
          <a:xfrm>
            <a:off x="11410642" y="238573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682B63CA-200D-EFEB-87C3-A2B2754E2B43}"/>
              </a:ext>
            </a:extLst>
          </p:cNvPr>
          <p:cNvSpPr txBox="1"/>
          <p:nvPr/>
        </p:nvSpPr>
        <p:spPr>
          <a:xfrm>
            <a:off x="11458352" y="2764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68</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5C9D642A-6A33-8C40-97F7-456C64C293F4}"/>
              </a:ext>
            </a:extLst>
          </p:cNvPr>
          <p:cNvSpPr txBox="1"/>
          <p:nvPr/>
        </p:nvSpPr>
        <p:spPr>
          <a:xfrm>
            <a:off x="10104491" y="1461282"/>
            <a:ext cx="161303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dirty="0">
                <a:solidFill>
                  <a:prstClr val="black"/>
                </a:solidFill>
                <a:latin typeface="Calibri" panose="020F0502020204030204"/>
              </a:rPr>
              <a:t>No to care</a:t>
            </a:r>
            <a:endParaRPr kumimoji="0" lang="en-IE"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4918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e6905b2-f471-43a2-928e-47492c4fd955">
      <Terms xmlns="http://schemas.microsoft.com/office/infopath/2007/PartnerControls"/>
    </lcf76f155ced4ddcb4097134ff3c332f>
    <TaxCatchAll xmlns="5b934445-a005-439d-b5ae-abbdd2ed1de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FA51232B59664AAFCFA8584F69A328" ma:contentTypeVersion="15" ma:contentTypeDescription="Create a new document." ma:contentTypeScope="" ma:versionID="cb00e3868cfb7aa21a43ed1242b33d53">
  <xsd:schema xmlns:xsd="http://www.w3.org/2001/XMLSchema" xmlns:xs="http://www.w3.org/2001/XMLSchema" xmlns:p="http://schemas.microsoft.com/office/2006/metadata/properties" xmlns:ns2="ee6905b2-f471-43a2-928e-47492c4fd955" xmlns:ns3="5b934445-a005-439d-b5ae-abbdd2ed1de1" targetNamespace="http://schemas.microsoft.com/office/2006/metadata/properties" ma:root="true" ma:fieldsID="48e4672daa26a9b270fb911b3b1f00bc" ns2:_="" ns3:_="">
    <xsd:import namespace="ee6905b2-f471-43a2-928e-47492c4fd955"/>
    <xsd:import namespace="5b934445-a005-439d-b5ae-abbdd2ed1de1"/>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905b2-f471-43a2-928e-47492c4fd95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7eb4a9f-841c-4498-87e7-cbd8de9f176d"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934445-a005-439d-b5ae-abbdd2ed1de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ba49f8f4-8787-43ae-904a-5423a0f42c3a}" ma:internalName="TaxCatchAll" ma:showField="CatchAllData" ma:web="5b934445-a005-439d-b5ae-abbdd2ed1de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9E3951-CECF-4A69-8CAF-028D16967E51}">
  <ds:schemaRefs>
    <ds:schemaRef ds:uri="http://schemas.microsoft.com/office/2006/metadata/properties"/>
    <ds:schemaRef ds:uri="http://schemas.microsoft.com/office/infopath/2007/PartnerControls"/>
    <ds:schemaRef ds:uri="ee6905b2-f471-43a2-928e-47492c4fd955"/>
    <ds:schemaRef ds:uri="5b934445-a005-439d-b5ae-abbdd2ed1de1"/>
  </ds:schemaRefs>
</ds:datastoreItem>
</file>

<file path=customXml/itemProps2.xml><?xml version="1.0" encoding="utf-8"?>
<ds:datastoreItem xmlns:ds="http://schemas.openxmlformats.org/officeDocument/2006/customXml" ds:itemID="{043DD649-E6B0-49B5-A4BC-3CC4AB382B17}">
  <ds:schemaRefs>
    <ds:schemaRef ds:uri="http://schemas.microsoft.com/sharepoint/v3/contenttype/forms"/>
  </ds:schemaRefs>
</ds:datastoreItem>
</file>

<file path=customXml/itemProps3.xml><?xml version="1.0" encoding="utf-8"?>
<ds:datastoreItem xmlns:ds="http://schemas.openxmlformats.org/officeDocument/2006/customXml" ds:itemID="{E7A429C5-AFB5-40E5-87C6-F0885A533E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6905b2-f471-43a2-928e-47492c4fd955"/>
    <ds:schemaRef ds:uri="5b934445-a005-439d-b5ae-abbdd2ed1d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6575</Words>
  <Application>Microsoft Office PowerPoint</Application>
  <PresentationFormat>Widescreen</PresentationFormat>
  <Paragraphs>1887</Paragraphs>
  <Slides>39</Slides>
  <Notes>8</Notes>
  <HiddenSlides>0</HiddenSlides>
  <MMClips>0</MMClips>
  <ScaleCrop>false</ScaleCrop>
  <HeadingPairs>
    <vt:vector size="4" baseType="variant">
      <vt:variant>
        <vt:lpstr>Theme</vt:lpstr>
      </vt:variant>
      <vt:variant>
        <vt:i4>3</vt:i4>
      </vt:variant>
      <vt:variant>
        <vt:lpstr>Slide Titles</vt:lpstr>
      </vt:variant>
      <vt:variant>
        <vt:i4>39</vt:i4>
      </vt:variant>
    </vt:vector>
  </HeadingPairs>
  <TitlesOfParts>
    <vt:vector size="42" baseType="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Juliette Byrne</dc:creator>
  <cp:lastModifiedBy>Oisin iReach HQ</cp:lastModifiedBy>
  <cp:revision>9</cp:revision>
  <dcterms:created xsi:type="dcterms:W3CDTF">2024-07-25T14:48:08Z</dcterms:created>
  <dcterms:modified xsi:type="dcterms:W3CDTF">2024-10-10T08:59:49Z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0x010100EEFA51232B59664AAFCFA8584F69A328</vt:lpwstr>
  </property>
</Properties>
</file>