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7.xml" ContentType="application/vnd.openxmlformats-officedocument.drawingml.chartshapes+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9.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60" r:id="rId3"/>
    <p:sldId id="261" r:id="rId4"/>
    <p:sldId id="287" r:id="rId5"/>
    <p:sldId id="262" r:id="rId6"/>
    <p:sldId id="797" r:id="rId7"/>
    <p:sldId id="798" r:id="rId8"/>
    <p:sldId id="799" r:id="rId9"/>
    <p:sldId id="807" r:id="rId10"/>
    <p:sldId id="801" r:id="rId11"/>
    <p:sldId id="802" r:id="rId12"/>
    <p:sldId id="803" r:id="rId13"/>
    <p:sldId id="804" r:id="rId14"/>
    <p:sldId id="276" r:id="rId15"/>
    <p:sldId id="277" r:id="rId16"/>
    <p:sldId id="278" r:id="rId17"/>
    <p:sldId id="805" r:id="rId18"/>
    <p:sldId id="80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19" autoAdjust="0"/>
    <p:restoredTop sz="94660"/>
  </p:normalViewPr>
  <p:slideViewPr>
    <p:cSldViewPr snapToGrid="0">
      <p:cViewPr varScale="1">
        <p:scale>
          <a:sx n="100" d="100"/>
          <a:sy n="100" d="100"/>
        </p:scale>
        <p:origin x="58" y="4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60658945982818"/>
          <c:y val="2.2170665242157783E-2"/>
          <c:w val="0.69722133837778721"/>
          <c:h val="0.87806134116813261"/>
        </c:manualLayout>
      </c:layout>
      <c:barChart>
        <c:barDir val="bar"/>
        <c:grouping val="stacked"/>
        <c:varyColors val="0"/>
        <c:ser>
          <c:idx val="0"/>
          <c:order val="0"/>
          <c:tx>
            <c:strRef>
              <c:f>Sheet1!$A$3</c:f>
              <c:strCache>
                <c:ptCount val="1"/>
                <c:pt idx="0">
                  <c:v>18-34</c:v>
                </c:pt>
              </c:strCache>
            </c:strRef>
          </c:tx>
          <c:invertIfNegative val="0"/>
          <c:dLbls>
            <c:dLbl>
              <c:idx val="0"/>
              <c:tx>
                <c:rich>
                  <a:bodyPr/>
                  <a:lstStyle/>
                  <a:p>
                    <a:pPr>
                      <a:defRPr sz="1200"/>
                    </a:pPr>
                    <a:r>
                      <a:rPr lang="en-US" dirty="0"/>
                      <a:t>4%</a:t>
                    </a:r>
                  </a:p>
                </c:rich>
              </c:tx>
              <c:sp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1F7-43B0-AC95-9D5542257854}"/>
                </c:ext>
              </c:extLst>
            </c:dLbl>
            <c:spPr>
              <a:noFill/>
              <a:ln>
                <a:noFill/>
              </a:ln>
              <a:effectLst/>
            </c:spPr>
            <c:txPr>
              <a:bodyPr/>
              <a:lstStyle/>
              <a:p>
                <a:pPr>
                  <a:defRPr sz="14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Sheet1!$B$3</c:f>
              <c:numCache>
                <c:formatCode>0%</c:formatCode>
                <c:ptCount val="1"/>
                <c:pt idx="0">
                  <c:v>0.2</c:v>
                </c:pt>
              </c:numCache>
            </c:numRef>
          </c:val>
          <c:extLst>
            <c:ext xmlns:c16="http://schemas.microsoft.com/office/drawing/2014/chart" uri="{C3380CC4-5D6E-409C-BE32-E72D297353CC}">
              <c16:uniqueId val="{00000001-B1F7-43B0-AC95-9D5542257854}"/>
            </c:ext>
          </c:extLst>
        </c:ser>
        <c:ser>
          <c:idx val="1"/>
          <c:order val="1"/>
          <c:tx>
            <c:strRef>
              <c:f>Sheet1!$A$4</c:f>
              <c:strCache>
                <c:ptCount val="1"/>
                <c:pt idx="0">
                  <c:v>35-44</c:v>
                </c:pt>
              </c:strCache>
            </c:strRef>
          </c:tx>
          <c:invertIfNegative val="0"/>
          <c:dLbls>
            <c:dLbl>
              <c:idx val="0"/>
              <c:layout>
                <c:manualLayout>
                  <c:x val="0"/>
                  <c:y val="0"/>
                </c:manualLayout>
              </c:layout>
              <c:tx>
                <c:rich>
                  <a:bodyPr/>
                  <a:lstStyle/>
                  <a:p>
                    <a:r>
                      <a:rPr lang="en-US" dirty="0"/>
                      <a:t>37%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Sheet1!$B$4</c:f>
              <c:numCache>
                <c:formatCode>0%</c:formatCode>
                <c:ptCount val="1"/>
                <c:pt idx="0">
                  <c:v>0.2</c:v>
                </c:pt>
              </c:numCache>
            </c:numRef>
          </c:val>
          <c:extLst>
            <c:ext xmlns:c16="http://schemas.microsoft.com/office/drawing/2014/chart" uri="{C3380CC4-5D6E-409C-BE32-E72D297353CC}">
              <c16:uniqueId val="{00000003-B1F7-43B0-AC95-9D5542257854}"/>
            </c:ext>
          </c:extLst>
        </c:ser>
        <c:ser>
          <c:idx val="2"/>
          <c:order val="2"/>
          <c:tx>
            <c:strRef>
              <c:f>Sheet1!$A$5</c:f>
              <c:strCache>
                <c:ptCount val="1"/>
                <c:pt idx="0">
                  <c:v>45-54</c:v>
                </c:pt>
              </c:strCache>
            </c:strRef>
          </c:tx>
          <c:invertIfNegative val="0"/>
          <c:dLbls>
            <c:dLbl>
              <c:idx val="0"/>
              <c:tx>
                <c:rich>
                  <a:bodyPr/>
                  <a:lstStyle/>
                  <a:p>
                    <a:r>
                      <a:rPr lang="en-US" dirty="0"/>
                      <a:t>25%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Sheet1!$B$5</c:f>
              <c:numCache>
                <c:formatCode>0%</c:formatCode>
                <c:ptCount val="1"/>
                <c:pt idx="0">
                  <c:v>0.2</c:v>
                </c:pt>
              </c:numCache>
            </c:numRef>
          </c:val>
          <c:extLst>
            <c:ext xmlns:c16="http://schemas.microsoft.com/office/drawing/2014/chart" uri="{C3380CC4-5D6E-409C-BE32-E72D297353CC}">
              <c16:uniqueId val="{00000005-B1F7-43B0-AC95-9D5542257854}"/>
            </c:ext>
          </c:extLst>
        </c:ser>
        <c:ser>
          <c:idx val="3"/>
          <c:order val="3"/>
          <c:tx>
            <c:strRef>
              <c:f>Sheet1!$A$6</c:f>
              <c:strCache>
                <c:ptCount val="1"/>
                <c:pt idx="0">
                  <c:v>55-64</c:v>
                </c:pt>
              </c:strCache>
            </c:strRef>
          </c:tx>
          <c:invertIfNegative val="0"/>
          <c:dLbls>
            <c:dLbl>
              <c:idx val="0"/>
              <c:tx>
                <c:rich>
                  <a:bodyPr/>
                  <a:lstStyle/>
                  <a:p>
                    <a:r>
                      <a:rPr lang="en-US" dirty="0"/>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Sheet1!$B$6</c:f>
              <c:numCache>
                <c:formatCode>0%</c:formatCode>
                <c:ptCount val="1"/>
                <c:pt idx="0">
                  <c:v>0.2</c:v>
                </c:pt>
              </c:numCache>
            </c:numRef>
          </c:val>
          <c:extLst>
            <c:ext xmlns:c16="http://schemas.microsoft.com/office/drawing/2014/chart" uri="{C3380CC4-5D6E-409C-BE32-E72D297353CC}">
              <c16:uniqueId val="{00000007-B1F7-43B0-AC95-9D5542257854}"/>
            </c:ext>
          </c:extLst>
        </c:ser>
        <c:ser>
          <c:idx val="4"/>
          <c:order val="4"/>
          <c:tx>
            <c:strRef>
              <c:f>Sheet1!$A$7</c:f>
              <c:strCache>
                <c:ptCount val="1"/>
                <c:pt idx="0">
                  <c:v>65+</c:v>
                </c:pt>
              </c:strCache>
            </c:strRef>
          </c:tx>
          <c:invertIfNegative val="0"/>
          <c:dLbls>
            <c:dLbl>
              <c:idx val="0"/>
              <c:tx>
                <c:rich>
                  <a:bodyPr/>
                  <a:lstStyle/>
                  <a:p>
                    <a:r>
                      <a:rPr lang="en-US" dirty="0"/>
                      <a:t>11%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1F7-43B0-AC95-9D5542257854}"/>
                </c:ext>
              </c:extLst>
            </c:dLbl>
            <c:spPr>
              <a:noFill/>
              <a:ln>
                <a:noFill/>
              </a:ln>
              <a:effectLst/>
            </c:spPr>
            <c:txPr>
              <a:bodyPr/>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Sheet1!$B$7</c:f>
              <c:numCache>
                <c:formatCode>0%</c:formatCode>
                <c:ptCount val="1"/>
                <c:pt idx="0">
                  <c:v>0.2</c:v>
                </c:pt>
              </c:numCache>
            </c:numRef>
          </c:val>
          <c:extLst>
            <c:ext xmlns:c16="http://schemas.microsoft.com/office/drawing/2014/chart" uri="{C3380CC4-5D6E-409C-BE32-E72D297353CC}">
              <c16:uniqueId val="{00000009-B1F7-43B0-AC95-9D5542257854}"/>
            </c:ext>
          </c:extLst>
        </c:ser>
        <c:dLbls>
          <c:showLegendKey val="0"/>
          <c:showVal val="1"/>
          <c:showCatName val="0"/>
          <c:showSerName val="0"/>
          <c:showPercent val="0"/>
          <c:showBubbleSize val="0"/>
        </c:dLbls>
        <c:gapWidth val="150"/>
        <c:overlap val="100"/>
        <c:axId val="399565728"/>
        <c:axId val="399564552"/>
      </c:barChart>
      <c:catAx>
        <c:axId val="399565728"/>
        <c:scaling>
          <c:orientation val="minMax"/>
        </c:scaling>
        <c:delete val="1"/>
        <c:axPos val="l"/>
        <c:majorTickMark val="out"/>
        <c:minorTickMark val="none"/>
        <c:tickLblPos val="none"/>
        <c:crossAx val="399564552"/>
        <c:crosses val="autoZero"/>
        <c:auto val="1"/>
        <c:lblAlgn val="ctr"/>
        <c:lblOffset val="100"/>
        <c:noMultiLvlLbl val="0"/>
      </c:catAx>
      <c:valAx>
        <c:axId val="399564552"/>
        <c:scaling>
          <c:orientation val="minMax"/>
        </c:scaling>
        <c:delete val="1"/>
        <c:axPos val="b"/>
        <c:numFmt formatCode="0%" sourceLinked="1"/>
        <c:majorTickMark val="out"/>
        <c:minorTickMark val="none"/>
        <c:tickLblPos val="none"/>
        <c:crossAx val="399565728"/>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0.04</c:v>
                </c:pt>
                <c:pt idx="1">
                  <c:v>0.21</c:v>
                </c:pt>
                <c:pt idx="2">
                  <c:v>0.25</c:v>
                </c:pt>
                <c:pt idx="3">
                  <c:v>0.35</c:v>
                </c:pt>
                <c:pt idx="4">
                  <c:v>0.15</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1.4774612701560037E-2"/>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7.0000000000000007E-2</c:v>
                </c:pt>
                <c:pt idx="1">
                  <c:v>0.22</c:v>
                </c:pt>
                <c:pt idx="2">
                  <c:v>0.31</c:v>
                </c:pt>
                <c:pt idx="3">
                  <c:v>0.28999999999999998</c:v>
                </c:pt>
                <c:pt idx="4">
                  <c:v>0.11</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7.0000000000000007E-2</c:v>
                </c:pt>
                <c:pt idx="2">
                  <c:v>0.23</c:v>
                </c:pt>
                <c:pt idx="3">
                  <c:v>0.47</c:v>
                </c:pt>
                <c:pt idx="4">
                  <c:v>0.22</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dLbl>
              <c:idx val="1"/>
              <c:tx>
                <c:rich>
                  <a:bodyPr/>
                  <a:lstStyle/>
                  <a:p>
                    <a:r>
                      <a:rPr lang="en-US" dirty="0"/>
                      <a:t>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62C-4ED0-B7E7-3F00E5BB501C}"/>
                </c:ext>
              </c:extLst>
            </c:dLbl>
            <c:dLbl>
              <c:idx val="2"/>
              <c:tx>
                <c:rich>
                  <a:bodyPr/>
                  <a:lstStyle/>
                  <a:p>
                    <a:r>
                      <a:rPr lang="en-US" dirty="0"/>
                      <a:t>20%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62C-4ED0-B7E7-3F00E5BB501C}"/>
                </c:ext>
              </c:extLst>
            </c:dLbl>
            <c:dLbl>
              <c:idx val="3"/>
              <c:tx>
                <c:rich>
                  <a:bodyPr/>
                  <a:lstStyle/>
                  <a:p>
                    <a:r>
                      <a:rPr lang="en-US"/>
                      <a:t>45%</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46A-42AB-BA64-917B09EB86A3}"/>
                </c:ext>
              </c:extLst>
            </c:dLbl>
            <c:dLbl>
              <c:idx val="4"/>
              <c:tx>
                <c:rich>
                  <a:bodyPr/>
                  <a:lstStyle/>
                  <a:p>
                    <a:r>
                      <a:rPr lang="en-US"/>
                      <a:t>32%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62C-4ED0-B7E7-3F00E5BB501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0.06</c:v>
                </c:pt>
                <c:pt idx="2">
                  <c:v>0.2</c:v>
                </c:pt>
                <c:pt idx="3">
                  <c:v>0.44</c:v>
                </c:pt>
                <c:pt idx="4">
                  <c:v>0.28999999999999998</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0.06</c:v>
                </c:pt>
                <c:pt idx="2">
                  <c:v>0.2</c:v>
                </c:pt>
                <c:pt idx="3">
                  <c:v>0.44</c:v>
                </c:pt>
                <c:pt idx="4">
                  <c:v>0.28999999999999998</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0.01</c:v>
                </c:pt>
                <c:pt idx="1">
                  <c:v>0.03</c:v>
                </c:pt>
                <c:pt idx="2">
                  <c:v>0.15</c:v>
                </c:pt>
                <c:pt idx="3">
                  <c:v>0.45</c:v>
                </c:pt>
                <c:pt idx="4">
                  <c:v>0.36</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0.04</c:v>
                </c:pt>
                <c:pt idx="2">
                  <c:v>0.19</c:v>
                </c:pt>
                <c:pt idx="3">
                  <c:v>0.45</c:v>
                </c:pt>
                <c:pt idx="4">
                  <c:v>0.32</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78307400206403"/>
          <c:y val="0"/>
          <c:w val="0.66151377539806255"/>
          <c:h val="0.92994832608291511"/>
        </c:manualLayout>
      </c:layout>
      <c:barChart>
        <c:barDir val="bar"/>
        <c:grouping val="clustered"/>
        <c:varyColors val="0"/>
        <c:ser>
          <c:idx val="0"/>
          <c:order val="0"/>
          <c:tx>
            <c:strRef>
              <c:f>Sheet1!$B$1</c:f>
              <c:strCache>
                <c:ptCount val="1"/>
                <c:pt idx="0">
                  <c:v>Series 1</c:v>
                </c:pt>
              </c:strCache>
            </c:strRef>
          </c:tx>
          <c:spPr>
            <a:solidFill>
              <a:srgbClr val="92D05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362C-4ED0-B7E7-3F00E5BB501C}"/>
              </c:ext>
            </c:extLst>
          </c:dPt>
          <c:dPt>
            <c:idx val="1"/>
            <c:invertIfNegative val="0"/>
            <c:bubble3D val="0"/>
            <c:spPr>
              <a:solidFill>
                <a:srgbClr val="FFC000"/>
              </a:solidFill>
              <a:ln>
                <a:noFill/>
              </a:ln>
              <a:effectLst/>
            </c:spPr>
            <c:extLst>
              <c:ext xmlns:c16="http://schemas.microsoft.com/office/drawing/2014/chart" uri="{C3380CC4-5D6E-409C-BE32-E72D297353CC}">
                <c16:uniqueId val="{00000005-362C-4ED0-B7E7-3F00E5BB501C}"/>
              </c:ext>
            </c:extLst>
          </c:dPt>
          <c:dPt>
            <c:idx val="2"/>
            <c:invertIfNegative val="0"/>
            <c:bubble3D val="0"/>
            <c:spPr>
              <a:solidFill>
                <a:srgbClr val="FFFF00"/>
              </a:solidFill>
              <a:ln>
                <a:noFill/>
              </a:ln>
              <a:effectLst/>
            </c:spPr>
            <c:extLst>
              <c:ext xmlns:c16="http://schemas.microsoft.com/office/drawing/2014/chart" uri="{C3380CC4-5D6E-409C-BE32-E72D297353CC}">
                <c16:uniqueId val="{00000004-362C-4ED0-B7E7-3F00E5BB501C}"/>
              </c:ext>
            </c:extLst>
          </c:dPt>
          <c:dPt>
            <c:idx val="4"/>
            <c:invertIfNegative val="0"/>
            <c:bubble3D val="0"/>
            <c:spPr>
              <a:solidFill>
                <a:srgbClr val="00B050"/>
              </a:solidFill>
              <a:ln>
                <a:noFill/>
              </a:ln>
              <a:effectLst/>
            </c:spPr>
            <c:extLst>
              <c:ext xmlns:c16="http://schemas.microsoft.com/office/drawing/2014/chart" uri="{C3380CC4-5D6E-409C-BE32-E72D297353CC}">
                <c16:uniqueId val="{00000003-362C-4ED0-B7E7-3F00E5BB501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Strongly Disgree</c:v>
                </c:pt>
                <c:pt idx="1">
                  <c:v>Disagree</c:v>
                </c:pt>
                <c:pt idx="2">
                  <c:v>Neither Agree nor Disagree</c:v>
                </c:pt>
                <c:pt idx="3">
                  <c:v>Agree</c:v>
                </c:pt>
                <c:pt idx="4">
                  <c:v>Strongly Agree</c:v>
                </c:pt>
              </c:strCache>
            </c:strRef>
          </c:cat>
          <c:val>
            <c:numRef>
              <c:f>Sheet1!$B$2:$B$7</c:f>
              <c:numCache>
                <c:formatCode>0%</c:formatCode>
                <c:ptCount val="5"/>
                <c:pt idx="0">
                  <c:v>0</c:v>
                </c:pt>
                <c:pt idx="1">
                  <c:v>0.03</c:v>
                </c:pt>
                <c:pt idx="2">
                  <c:v>0.15</c:v>
                </c:pt>
                <c:pt idx="3">
                  <c:v>0.46</c:v>
                </c:pt>
                <c:pt idx="4">
                  <c:v>0.36</c:v>
                </c:pt>
              </c:numCache>
            </c:numRef>
          </c:val>
          <c:extLst>
            <c:ext xmlns:c16="http://schemas.microsoft.com/office/drawing/2014/chart" uri="{C3380CC4-5D6E-409C-BE32-E72D297353CC}">
              <c16:uniqueId val="{00000000-362C-4ED0-B7E7-3F00E5BB501C}"/>
            </c:ext>
          </c:extLst>
        </c:ser>
        <c:dLbls>
          <c:dLblPos val="outEnd"/>
          <c:showLegendKey val="0"/>
          <c:showVal val="1"/>
          <c:showCatName val="0"/>
          <c:showSerName val="0"/>
          <c:showPercent val="0"/>
          <c:showBubbleSize val="0"/>
        </c:dLbls>
        <c:gapWidth val="182"/>
        <c:axId val="284521768"/>
        <c:axId val="284522424"/>
      </c:barChart>
      <c:catAx>
        <c:axId val="2845217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197" b="0" i="0" u="none" strike="noStrike" kern="1200" baseline="0">
                <a:solidFill>
                  <a:schemeClr val="tx1">
                    <a:lumMod val="65000"/>
                    <a:lumOff val="35000"/>
                  </a:schemeClr>
                </a:solidFill>
                <a:latin typeface="+mn-lt"/>
                <a:ea typeface="+mn-ea"/>
                <a:cs typeface="+mn-cs"/>
              </a:defRPr>
            </a:pPr>
            <a:endParaRPr lang="en-US"/>
          </a:p>
        </c:txPr>
        <c:crossAx val="284522424"/>
        <c:crosses val="autoZero"/>
        <c:auto val="0"/>
        <c:lblAlgn val="ctr"/>
        <c:lblOffset val="100"/>
        <c:noMultiLvlLbl val="0"/>
      </c:catAx>
      <c:valAx>
        <c:axId val="284522424"/>
        <c:scaling>
          <c:orientation val="minMax"/>
        </c:scaling>
        <c:delete val="1"/>
        <c:axPos val="b"/>
        <c:numFmt formatCode="0%" sourceLinked="1"/>
        <c:majorTickMark val="out"/>
        <c:minorTickMark val="none"/>
        <c:tickLblPos val="nextTo"/>
        <c:crossAx val="284521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B1E24-3571-41B1-9F48-EF85E70A9235}" type="doc">
      <dgm:prSet loTypeId="urn:microsoft.com/office/officeart/2005/8/layout/arrow2" loCatId="process" qsTypeId="urn:microsoft.com/office/officeart/2005/8/quickstyle/simple1" qsCatId="simple" csTypeId="urn:microsoft.com/office/officeart/2005/8/colors/accent1_2" csCatId="accent1" phldr="1"/>
      <dgm:spPr/>
    </dgm:pt>
    <dgm:pt modelId="{9984CD17-D292-4559-84B3-5B01D533ED18}">
      <dgm:prSet phldrT="[Text]" custT="1"/>
      <dgm:spPr/>
      <dgm:t>
        <a:bodyPr/>
        <a:lstStyle/>
        <a:p>
          <a:pPr>
            <a:lnSpc>
              <a:spcPct val="40000"/>
            </a:lnSpc>
          </a:pPr>
          <a:endParaRPr lang="en-GB" sz="1400" dirty="0"/>
        </a:p>
        <a:p>
          <a:pPr>
            <a:lnSpc>
              <a:spcPct val="40000"/>
            </a:lnSpc>
          </a:pPr>
          <a:r>
            <a:rPr lang="en-GB" sz="1400" dirty="0"/>
            <a:t>Primary</a:t>
          </a:r>
        </a:p>
        <a:p>
          <a:pPr>
            <a:lnSpc>
              <a:spcPct val="40000"/>
            </a:lnSpc>
          </a:pPr>
          <a:r>
            <a:rPr lang="en-GB" sz="1400" dirty="0"/>
            <a:t>2%</a:t>
          </a:r>
        </a:p>
      </dgm:t>
    </dgm:pt>
    <dgm:pt modelId="{4EA6A020-5F36-405B-857C-85F18AD4A3F5}" type="parTrans" cxnId="{552E50A6-BF6E-4A1D-B810-8ED2B1FAB44F}">
      <dgm:prSet/>
      <dgm:spPr/>
      <dgm:t>
        <a:bodyPr/>
        <a:lstStyle/>
        <a:p>
          <a:endParaRPr lang="en-GB"/>
        </a:p>
      </dgm:t>
    </dgm:pt>
    <dgm:pt modelId="{926BB2BB-5A0F-4134-9D60-6E9FCE8A0572}" type="sibTrans" cxnId="{552E50A6-BF6E-4A1D-B810-8ED2B1FAB44F}">
      <dgm:prSet/>
      <dgm:spPr/>
      <dgm:t>
        <a:bodyPr/>
        <a:lstStyle/>
        <a:p>
          <a:endParaRPr lang="en-GB"/>
        </a:p>
      </dgm:t>
    </dgm:pt>
    <dgm:pt modelId="{377CDACD-D698-415C-A9A1-EA55ADD49E54}">
      <dgm:prSet phldrT="[Text]" custT="1"/>
      <dgm:spPr/>
      <dgm:t>
        <a:bodyPr/>
        <a:lstStyle/>
        <a:p>
          <a:pPr>
            <a:lnSpc>
              <a:spcPct val="40000"/>
            </a:lnSpc>
          </a:pPr>
          <a:endParaRPr lang="en-GB" sz="1400" dirty="0"/>
        </a:p>
        <a:p>
          <a:pPr>
            <a:lnSpc>
              <a:spcPct val="40000"/>
            </a:lnSpc>
          </a:pPr>
          <a:r>
            <a:rPr lang="en-GB" sz="1400" dirty="0"/>
            <a:t>Secondary</a:t>
          </a:r>
        </a:p>
        <a:p>
          <a:pPr>
            <a:lnSpc>
              <a:spcPct val="40000"/>
            </a:lnSpc>
          </a:pPr>
          <a:r>
            <a:rPr lang="en-GB" sz="1400" dirty="0"/>
            <a:t>35%</a:t>
          </a:r>
        </a:p>
      </dgm:t>
    </dgm:pt>
    <dgm:pt modelId="{CCED4FEC-36D2-4954-8E30-4797AAD5A608}" type="parTrans" cxnId="{7F5C5E49-0E19-4D05-93AD-4E2F356C2925}">
      <dgm:prSet/>
      <dgm:spPr/>
      <dgm:t>
        <a:bodyPr/>
        <a:lstStyle/>
        <a:p>
          <a:endParaRPr lang="en-GB"/>
        </a:p>
      </dgm:t>
    </dgm:pt>
    <dgm:pt modelId="{09077868-AEF2-4E25-B910-5DEC2A785A02}" type="sibTrans" cxnId="{7F5C5E49-0E19-4D05-93AD-4E2F356C2925}">
      <dgm:prSet/>
      <dgm:spPr/>
      <dgm:t>
        <a:bodyPr/>
        <a:lstStyle/>
        <a:p>
          <a:endParaRPr lang="en-GB"/>
        </a:p>
      </dgm:t>
    </dgm:pt>
    <dgm:pt modelId="{F5ED1544-457D-444A-AC2B-193B15410304}">
      <dgm:prSet phldrT="[Text]" custT="1"/>
      <dgm:spPr/>
      <dgm:t>
        <a:bodyPr/>
        <a:lstStyle/>
        <a:p>
          <a:pPr>
            <a:lnSpc>
              <a:spcPct val="40000"/>
            </a:lnSpc>
          </a:pPr>
          <a:r>
            <a:rPr lang="en-GB" sz="1400" dirty="0"/>
            <a:t>  Third </a:t>
          </a:r>
        </a:p>
        <a:p>
          <a:pPr>
            <a:lnSpc>
              <a:spcPct val="40000"/>
            </a:lnSpc>
          </a:pPr>
          <a:r>
            <a:rPr lang="en-GB" sz="1400" dirty="0"/>
            <a:t>45%</a:t>
          </a:r>
        </a:p>
      </dgm:t>
    </dgm:pt>
    <dgm:pt modelId="{2B236F4B-E470-4FCA-A6EC-5E79B713B2D8}" type="parTrans" cxnId="{75B86C42-F750-4824-8F96-09779A4B33F3}">
      <dgm:prSet/>
      <dgm:spPr/>
      <dgm:t>
        <a:bodyPr/>
        <a:lstStyle/>
        <a:p>
          <a:endParaRPr lang="en-GB"/>
        </a:p>
      </dgm:t>
    </dgm:pt>
    <dgm:pt modelId="{F311C14F-E3EC-4A9F-9A7F-9292ACA76AAF}" type="sibTrans" cxnId="{75B86C42-F750-4824-8F96-09779A4B33F3}">
      <dgm:prSet/>
      <dgm:spPr/>
      <dgm:t>
        <a:bodyPr/>
        <a:lstStyle/>
        <a:p>
          <a:endParaRPr lang="en-GB"/>
        </a:p>
      </dgm:t>
    </dgm:pt>
    <dgm:pt modelId="{B64558FC-6CD3-4D2D-B273-EA43E2F57CC5}">
      <dgm:prSet custT="1"/>
      <dgm:spPr/>
      <dgm:t>
        <a:bodyPr/>
        <a:lstStyle/>
        <a:p>
          <a:pPr>
            <a:lnSpc>
              <a:spcPct val="40000"/>
            </a:lnSpc>
          </a:pPr>
          <a:r>
            <a:rPr lang="en-GB" sz="1400" dirty="0"/>
            <a:t>  Post </a:t>
          </a:r>
        </a:p>
        <a:p>
          <a:pPr>
            <a:lnSpc>
              <a:spcPct val="40000"/>
            </a:lnSpc>
          </a:pPr>
          <a:r>
            <a:rPr lang="en-GB" sz="1400" dirty="0"/>
            <a:t>graduate</a:t>
          </a:r>
        </a:p>
        <a:p>
          <a:pPr>
            <a:lnSpc>
              <a:spcPct val="40000"/>
            </a:lnSpc>
          </a:pPr>
          <a:r>
            <a:rPr lang="en-GB" sz="1400" dirty="0"/>
            <a:t>  18%</a:t>
          </a:r>
        </a:p>
      </dgm:t>
    </dgm:pt>
    <dgm:pt modelId="{51CB73EE-69D2-4339-B780-19F3F01F77FF}" type="parTrans" cxnId="{780C3917-C9F1-4AED-980A-1F96E38B823C}">
      <dgm:prSet/>
      <dgm:spPr/>
      <dgm:t>
        <a:bodyPr/>
        <a:lstStyle/>
        <a:p>
          <a:endParaRPr lang="en-GB"/>
        </a:p>
      </dgm:t>
    </dgm:pt>
    <dgm:pt modelId="{7F6F2AAB-9AE4-4FF3-A3E9-769435AC8989}" type="sibTrans" cxnId="{780C3917-C9F1-4AED-980A-1F96E38B823C}">
      <dgm:prSet/>
      <dgm:spPr/>
      <dgm:t>
        <a:bodyPr/>
        <a:lstStyle/>
        <a:p>
          <a:endParaRPr lang="en-GB"/>
        </a:p>
      </dgm:t>
    </dgm:pt>
    <dgm:pt modelId="{460005EE-575F-49F2-9718-827D3403BDEC}" type="pres">
      <dgm:prSet presAssocID="{3FFB1E24-3571-41B1-9F48-EF85E70A9235}" presName="arrowDiagram" presStyleCnt="0">
        <dgm:presLayoutVars>
          <dgm:chMax val="5"/>
          <dgm:dir/>
          <dgm:resizeHandles val="exact"/>
        </dgm:presLayoutVars>
      </dgm:prSet>
      <dgm:spPr/>
    </dgm:pt>
    <dgm:pt modelId="{2D586376-3900-46BA-A355-08AA8ABAB76F}" type="pres">
      <dgm:prSet presAssocID="{3FFB1E24-3571-41B1-9F48-EF85E70A9235}" presName="arrow" presStyleLbl="bgShp" presStyleIdx="0" presStyleCnt="1" custScaleX="133337"/>
      <dgm:spPr>
        <a:solidFill>
          <a:schemeClr val="accent2">
            <a:lumMod val="40000"/>
            <a:lumOff val="60000"/>
          </a:schemeClr>
        </a:solidFill>
      </dgm:spPr>
    </dgm:pt>
    <dgm:pt modelId="{7E8528D7-9898-4BEA-A9A3-F92742A5D3A1}" type="pres">
      <dgm:prSet presAssocID="{3FFB1E24-3571-41B1-9F48-EF85E70A9235}" presName="arrowDiagram4" presStyleCnt="0"/>
      <dgm:spPr/>
    </dgm:pt>
    <dgm:pt modelId="{D80513E9-2FA9-40B9-AAF7-5B545A0070A6}" type="pres">
      <dgm:prSet presAssocID="{9984CD17-D292-4559-84B3-5B01D533ED18}" presName="bullet4a" presStyleLbl="node1" presStyleIdx="0" presStyleCnt="4"/>
      <dgm:spPr/>
    </dgm:pt>
    <dgm:pt modelId="{86B3855D-C06F-4E76-B664-E4002CEF1D90}" type="pres">
      <dgm:prSet presAssocID="{9984CD17-D292-4559-84B3-5B01D533ED18}" presName="textBox4a" presStyleLbl="revTx" presStyleIdx="0" presStyleCnt="4" custScaleX="264527" custLinFactNeighborX="-53108" custLinFactNeighborY="3591">
        <dgm:presLayoutVars>
          <dgm:bulletEnabled val="1"/>
        </dgm:presLayoutVars>
      </dgm:prSet>
      <dgm:spPr/>
    </dgm:pt>
    <dgm:pt modelId="{3ABCC91A-688B-4C1E-826C-45BCFD46C09B}" type="pres">
      <dgm:prSet presAssocID="{377CDACD-D698-415C-A9A1-EA55ADD49E54}" presName="bullet4b" presStyleLbl="node1" presStyleIdx="1" presStyleCnt="4"/>
      <dgm:spPr/>
    </dgm:pt>
    <dgm:pt modelId="{CDBDBCC1-D56E-44BF-8B27-3C97068124E2}" type="pres">
      <dgm:prSet presAssocID="{377CDACD-D698-415C-A9A1-EA55ADD49E54}" presName="textBox4b" presStyleLbl="revTx" presStyleIdx="1" presStyleCnt="4" custScaleX="244507" custLinFactNeighborY="-11220">
        <dgm:presLayoutVars>
          <dgm:bulletEnabled val="1"/>
        </dgm:presLayoutVars>
      </dgm:prSet>
      <dgm:spPr/>
    </dgm:pt>
    <dgm:pt modelId="{32FD9571-6662-4AA9-A1E3-4B2D12EB81A7}" type="pres">
      <dgm:prSet presAssocID="{F5ED1544-457D-444A-AC2B-193B15410304}" presName="bullet4c" presStyleLbl="node1" presStyleIdx="2" presStyleCnt="4"/>
      <dgm:spPr/>
    </dgm:pt>
    <dgm:pt modelId="{80EAB90B-72D3-4AB9-9064-95683C33C27E}" type="pres">
      <dgm:prSet presAssocID="{F5ED1544-457D-444A-AC2B-193B15410304}" presName="textBox4c" presStyleLbl="revTx" presStyleIdx="2" presStyleCnt="4" custScaleX="128158" custLinFactNeighborX="27984" custLinFactNeighborY="-13830">
        <dgm:presLayoutVars>
          <dgm:bulletEnabled val="1"/>
        </dgm:presLayoutVars>
      </dgm:prSet>
      <dgm:spPr/>
    </dgm:pt>
    <dgm:pt modelId="{F7D07057-F750-444C-9DA3-80E1DD52CB84}" type="pres">
      <dgm:prSet presAssocID="{B64558FC-6CD3-4D2D-B273-EA43E2F57CC5}" presName="bullet4d" presStyleLbl="node1" presStyleIdx="3" presStyleCnt="4" custLinFactX="95624" custLinFactNeighborX="100000"/>
      <dgm:spPr/>
    </dgm:pt>
    <dgm:pt modelId="{0929B4BB-00FB-47BB-8258-35F873B20686}" type="pres">
      <dgm:prSet presAssocID="{B64558FC-6CD3-4D2D-B273-EA43E2F57CC5}" presName="textBox4d" presStyleLbl="revTx" presStyleIdx="3" presStyleCnt="4" custScaleX="191655" custScaleY="77447" custLinFactX="19562" custLinFactNeighborX="100000" custLinFactNeighborY="-21456">
        <dgm:presLayoutVars>
          <dgm:bulletEnabled val="1"/>
        </dgm:presLayoutVars>
      </dgm:prSet>
      <dgm:spPr/>
    </dgm:pt>
  </dgm:ptLst>
  <dgm:cxnLst>
    <dgm:cxn modelId="{2843880B-0EA5-4189-89D9-773D5EE6EDBD}" type="presOf" srcId="{377CDACD-D698-415C-A9A1-EA55ADD49E54}" destId="{CDBDBCC1-D56E-44BF-8B27-3C97068124E2}" srcOrd="0" destOrd="0" presId="urn:microsoft.com/office/officeart/2005/8/layout/arrow2"/>
    <dgm:cxn modelId="{780C3917-C9F1-4AED-980A-1F96E38B823C}" srcId="{3FFB1E24-3571-41B1-9F48-EF85E70A9235}" destId="{B64558FC-6CD3-4D2D-B273-EA43E2F57CC5}" srcOrd="3" destOrd="0" parTransId="{51CB73EE-69D2-4339-B780-19F3F01F77FF}" sibTransId="{7F6F2AAB-9AE4-4FF3-A3E9-769435AC8989}"/>
    <dgm:cxn modelId="{75B86C42-F750-4824-8F96-09779A4B33F3}" srcId="{3FFB1E24-3571-41B1-9F48-EF85E70A9235}" destId="{F5ED1544-457D-444A-AC2B-193B15410304}" srcOrd="2" destOrd="0" parTransId="{2B236F4B-E470-4FCA-A6EC-5E79B713B2D8}" sibTransId="{F311C14F-E3EC-4A9F-9A7F-9292ACA76AAF}"/>
    <dgm:cxn modelId="{B2D04C48-143E-40C1-888A-273E28C75514}" type="presOf" srcId="{F5ED1544-457D-444A-AC2B-193B15410304}" destId="{80EAB90B-72D3-4AB9-9064-95683C33C27E}" srcOrd="0" destOrd="0" presId="urn:microsoft.com/office/officeart/2005/8/layout/arrow2"/>
    <dgm:cxn modelId="{7F5C5E49-0E19-4D05-93AD-4E2F356C2925}" srcId="{3FFB1E24-3571-41B1-9F48-EF85E70A9235}" destId="{377CDACD-D698-415C-A9A1-EA55ADD49E54}" srcOrd="1" destOrd="0" parTransId="{CCED4FEC-36D2-4954-8E30-4797AAD5A608}" sibTransId="{09077868-AEF2-4E25-B910-5DEC2A785A02}"/>
    <dgm:cxn modelId="{143A077D-870E-4542-A9B1-3BC3FFFD3905}" type="presOf" srcId="{9984CD17-D292-4559-84B3-5B01D533ED18}" destId="{86B3855D-C06F-4E76-B664-E4002CEF1D90}" srcOrd="0" destOrd="0" presId="urn:microsoft.com/office/officeart/2005/8/layout/arrow2"/>
    <dgm:cxn modelId="{552E50A6-BF6E-4A1D-B810-8ED2B1FAB44F}" srcId="{3FFB1E24-3571-41B1-9F48-EF85E70A9235}" destId="{9984CD17-D292-4559-84B3-5B01D533ED18}" srcOrd="0" destOrd="0" parTransId="{4EA6A020-5F36-405B-857C-85F18AD4A3F5}" sibTransId="{926BB2BB-5A0F-4134-9D60-6E9FCE8A0572}"/>
    <dgm:cxn modelId="{CEF58BA7-1986-4FBC-A770-E49157E46F8C}" type="presOf" srcId="{B64558FC-6CD3-4D2D-B273-EA43E2F57CC5}" destId="{0929B4BB-00FB-47BB-8258-35F873B20686}" srcOrd="0" destOrd="0" presId="urn:microsoft.com/office/officeart/2005/8/layout/arrow2"/>
    <dgm:cxn modelId="{4E6277E5-78AE-43F1-B3F9-A82884DFC2A0}" type="presOf" srcId="{3FFB1E24-3571-41B1-9F48-EF85E70A9235}" destId="{460005EE-575F-49F2-9718-827D3403BDEC}" srcOrd="0" destOrd="0" presId="urn:microsoft.com/office/officeart/2005/8/layout/arrow2"/>
    <dgm:cxn modelId="{C0F70E36-869B-4D48-A004-B50F4C5EDAF6}" type="presParOf" srcId="{460005EE-575F-49F2-9718-827D3403BDEC}" destId="{2D586376-3900-46BA-A355-08AA8ABAB76F}" srcOrd="0" destOrd="0" presId="urn:microsoft.com/office/officeart/2005/8/layout/arrow2"/>
    <dgm:cxn modelId="{F893088F-5A39-45A8-B297-6F3EBC333C5E}" type="presParOf" srcId="{460005EE-575F-49F2-9718-827D3403BDEC}" destId="{7E8528D7-9898-4BEA-A9A3-F92742A5D3A1}" srcOrd="1" destOrd="0" presId="urn:microsoft.com/office/officeart/2005/8/layout/arrow2"/>
    <dgm:cxn modelId="{BA81DF1D-5A89-40F6-931F-D742FE7AE342}" type="presParOf" srcId="{7E8528D7-9898-4BEA-A9A3-F92742A5D3A1}" destId="{D80513E9-2FA9-40B9-AAF7-5B545A0070A6}" srcOrd="0" destOrd="0" presId="urn:microsoft.com/office/officeart/2005/8/layout/arrow2"/>
    <dgm:cxn modelId="{364C2FD9-2D26-4CD7-A52A-C9D5217A3CB7}" type="presParOf" srcId="{7E8528D7-9898-4BEA-A9A3-F92742A5D3A1}" destId="{86B3855D-C06F-4E76-B664-E4002CEF1D90}" srcOrd="1" destOrd="0" presId="urn:microsoft.com/office/officeart/2005/8/layout/arrow2"/>
    <dgm:cxn modelId="{E618B078-9290-402B-88D3-1A60CB31B333}" type="presParOf" srcId="{7E8528D7-9898-4BEA-A9A3-F92742A5D3A1}" destId="{3ABCC91A-688B-4C1E-826C-45BCFD46C09B}" srcOrd="2" destOrd="0" presId="urn:microsoft.com/office/officeart/2005/8/layout/arrow2"/>
    <dgm:cxn modelId="{D0058C4B-572F-4FDA-BB4A-E28AFAE89FD9}" type="presParOf" srcId="{7E8528D7-9898-4BEA-A9A3-F92742A5D3A1}" destId="{CDBDBCC1-D56E-44BF-8B27-3C97068124E2}" srcOrd="3" destOrd="0" presId="urn:microsoft.com/office/officeart/2005/8/layout/arrow2"/>
    <dgm:cxn modelId="{7FF1C482-73E1-4B22-9BCA-5AC43AED8985}" type="presParOf" srcId="{7E8528D7-9898-4BEA-A9A3-F92742A5D3A1}" destId="{32FD9571-6662-4AA9-A1E3-4B2D12EB81A7}" srcOrd="4" destOrd="0" presId="urn:microsoft.com/office/officeart/2005/8/layout/arrow2"/>
    <dgm:cxn modelId="{F618D9A6-932E-4B72-A17E-7F69964CFF54}" type="presParOf" srcId="{7E8528D7-9898-4BEA-A9A3-F92742A5D3A1}" destId="{80EAB90B-72D3-4AB9-9064-95683C33C27E}" srcOrd="5" destOrd="0" presId="urn:microsoft.com/office/officeart/2005/8/layout/arrow2"/>
    <dgm:cxn modelId="{BC18E82C-4AD0-45AA-8CA7-E99569EE8561}" type="presParOf" srcId="{7E8528D7-9898-4BEA-A9A3-F92742A5D3A1}" destId="{F7D07057-F750-444C-9DA3-80E1DD52CB84}" srcOrd="6" destOrd="0" presId="urn:microsoft.com/office/officeart/2005/8/layout/arrow2"/>
    <dgm:cxn modelId="{7E685639-5573-417D-81E5-05CC06628F4E}" type="presParOf" srcId="{7E8528D7-9898-4BEA-A9A3-F92742A5D3A1}" destId="{0929B4BB-00FB-47BB-8258-35F873B20686}" srcOrd="7" destOrd="0" presId="urn:microsoft.com/office/officeart/2005/8/layout/arrow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86376-3900-46BA-A355-08AA8ABAB76F}">
      <dsp:nvSpPr>
        <dsp:cNvPr id="0" name=""/>
        <dsp:cNvSpPr/>
      </dsp:nvSpPr>
      <dsp:spPr>
        <a:xfrm>
          <a:off x="459739" y="0"/>
          <a:ext cx="2653963" cy="1244011"/>
        </a:xfrm>
        <a:prstGeom prst="swooshArrow">
          <a:avLst>
            <a:gd name="adj1" fmla="val 25000"/>
            <a:gd name="adj2" fmla="val 25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D80513E9-2FA9-40B9-AAF7-5B545A0070A6}">
      <dsp:nvSpPr>
        <dsp:cNvPr id="0" name=""/>
        <dsp:cNvSpPr/>
      </dsp:nvSpPr>
      <dsp:spPr>
        <a:xfrm>
          <a:off x="987568" y="925046"/>
          <a:ext cx="45779" cy="457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B3855D-C06F-4E76-B664-E4002CEF1D90}">
      <dsp:nvSpPr>
        <dsp:cNvPr id="0" name=""/>
        <dsp:cNvSpPr/>
      </dsp:nvSpPr>
      <dsp:spPr>
        <a:xfrm>
          <a:off x="549706" y="947936"/>
          <a:ext cx="900347" cy="29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58" tIns="0" rIns="0" bIns="0" numCol="1" spcCol="1270" anchor="t" anchorCtr="0">
          <a:noAutofit/>
        </a:bodyPr>
        <a:lstStyle/>
        <a:p>
          <a:pPr marL="0" lvl="0" indent="0" algn="l" defTabSz="622300">
            <a:lnSpc>
              <a:spcPct val="40000"/>
            </a:lnSpc>
            <a:spcBef>
              <a:spcPct val="0"/>
            </a:spcBef>
            <a:spcAft>
              <a:spcPct val="35000"/>
            </a:spcAft>
            <a:buNone/>
          </a:pPr>
          <a:endParaRPr lang="en-GB" sz="1400" kern="1200" dirty="0"/>
        </a:p>
        <a:p>
          <a:pPr marL="0" lvl="0" indent="0" algn="l" defTabSz="622300">
            <a:lnSpc>
              <a:spcPct val="40000"/>
            </a:lnSpc>
            <a:spcBef>
              <a:spcPct val="0"/>
            </a:spcBef>
            <a:spcAft>
              <a:spcPct val="35000"/>
            </a:spcAft>
            <a:buNone/>
          </a:pPr>
          <a:r>
            <a:rPr lang="en-GB" sz="1400" kern="1200" dirty="0"/>
            <a:t>Primary</a:t>
          </a:r>
        </a:p>
        <a:p>
          <a:pPr marL="0" lvl="0" indent="0" algn="l" defTabSz="622300">
            <a:lnSpc>
              <a:spcPct val="40000"/>
            </a:lnSpc>
            <a:spcBef>
              <a:spcPct val="0"/>
            </a:spcBef>
            <a:spcAft>
              <a:spcPct val="35000"/>
            </a:spcAft>
            <a:buNone/>
          </a:pPr>
          <a:r>
            <a:rPr lang="en-GB" sz="1400" kern="1200" dirty="0"/>
            <a:t>2%</a:t>
          </a:r>
        </a:p>
      </dsp:txBody>
      <dsp:txXfrm>
        <a:off x="549706" y="947936"/>
        <a:ext cx="900347" cy="296074"/>
      </dsp:txXfrm>
    </dsp:sp>
    <dsp:sp modelId="{3ABCC91A-688B-4C1E-826C-45BCFD46C09B}">
      <dsp:nvSpPr>
        <dsp:cNvPr id="0" name=""/>
        <dsp:cNvSpPr/>
      </dsp:nvSpPr>
      <dsp:spPr>
        <a:xfrm>
          <a:off x="1311011" y="635689"/>
          <a:ext cx="79616" cy="796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DBCC1-D56E-44BF-8B27-3C97068124E2}">
      <dsp:nvSpPr>
        <dsp:cNvPr id="0" name=""/>
        <dsp:cNvSpPr/>
      </dsp:nvSpPr>
      <dsp:spPr>
        <a:xfrm>
          <a:off x="1048809" y="611710"/>
          <a:ext cx="1022009" cy="56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187" tIns="0" rIns="0" bIns="0" numCol="1" spcCol="1270" anchor="t" anchorCtr="0">
          <a:noAutofit/>
        </a:bodyPr>
        <a:lstStyle/>
        <a:p>
          <a:pPr marL="0" lvl="0" indent="0" algn="l" defTabSz="622300">
            <a:lnSpc>
              <a:spcPct val="40000"/>
            </a:lnSpc>
            <a:spcBef>
              <a:spcPct val="0"/>
            </a:spcBef>
            <a:spcAft>
              <a:spcPct val="35000"/>
            </a:spcAft>
            <a:buNone/>
          </a:pPr>
          <a:endParaRPr lang="en-GB" sz="1400" kern="1200" dirty="0"/>
        </a:p>
        <a:p>
          <a:pPr marL="0" lvl="0" indent="0" algn="l" defTabSz="622300">
            <a:lnSpc>
              <a:spcPct val="40000"/>
            </a:lnSpc>
            <a:spcBef>
              <a:spcPct val="0"/>
            </a:spcBef>
            <a:spcAft>
              <a:spcPct val="35000"/>
            </a:spcAft>
            <a:buNone/>
          </a:pPr>
          <a:r>
            <a:rPr lang="en-GB" sz="1400" kern="1200" dirty="0"/>
            <a:t>Secondary</a:t>
          </a:r>
        </a:p>
        <a:p>
          <a:pPr marL="0" lvl="0" indent="0" algn="l" defTabSz="622300">
            <a:lnSpc>
              <a:spcPct val="40000"/>
            </a:lnSpc>
            <a:spcBef>
              <a:spcPct val="0"/>
            </a:spcBef>
            <a:spcAft>
              <a:spcPct val="35000"/>
            </a:spcAft>
            <a:buNone/>
          </a:pPr>
          <a:r>
            <a:rPr lang="en-GB" sz="1400" kern="1200" dirty="0"/>
            <a:t>35%</a:t>
          </a:r>
        </a:p>
      </dsp:txBody>
      <dsp:txXfrm>
        <a:off x="1048809" y="611710"/>
        <a:ext cx="1022009" cy="568513"/>
      </dsp:txXfrm>
    </dsp:sp>
    <dsp:sp modelId="{32FD9571-6662-4AA9-A1E3-4B2D12EB81A7}">
      <dsp:nvSpPr>
        <dsp:cNvPr id="0" name=""/>
        <dsp:cNvSpPr/>
      </dsp:nvSpPr>
      <dsp:spPr>
        <a:xfrm>
          <a:off x="1724023" y="422466"/>
          <a:ext cx="105492" cy="1054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EAB90B-72D3-4AB9-9064-95683C33C27E}">
      <dsp:nvSpPr>
        <dsp:cNvPr id="0" name=""/>
        <dsp:cNvSpPr/>
      </dsp:nvSpPr>
      <dsp:spPr>
        <a:xfrm>
          <a:off x="1834890" y="368887"/>
          <a:ext cx="535684" cy="768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898" tIns="0" rIns="0" bIns="0" numCol="1" spcCol="1270" anchor="t" anchorCtr="0">
          <a:noAutofit/>
        </a:bodyPr>
        <a:lstStyle/>
        <a:p>
          <a:pPr marL="0" lvl="0" indent="0" algn="l" defTabSz="622300">
            <a:lnSpc>
              <a:spcPct val="40000"/>
            </a:lnSpc>
            <a:spcBef>
              <a:spcPct val="0"/>
            </a:spcBef>
            <a:spcAft>
              <a:spcPct val="35000"/>
            </a:spcAft>
            <a:buNone/>
          </a:pPr>
          <a:r>
            <a:rPr lang="en-GB" sz="1400" kern="1200" dirty="0"/>
            <a:t>  Third </a:t>
          </a:r>
        </a:p>
        <a:p>
          <a:pPr marL="0" lvl="0" indent="0" algn="l" defTabSz="622300">
            <a:lnSpc>
              <a:spcPct val="40000"/>
            </a:lnSpc>
            <a:spcBef>
              <a:spcPct val="0"/>
            </a:spcBef>
            <a:spcAft>
              <a:spcPct val="35000"/>
            </a:spcAft>
            <a:buNone/>
          </a:pPr>
          <a:r>
            <a:rPr lang="en-GB" sz="1400" kern="1200" dirty="0"/>
            <a:t>45%</a:t>
          </a:r>
        </a:p>
      </dsp:txBody>
      <dsp:txXfrm>
        <a:off x="1834890" y="368887"/>
        <a:ext cx="535684" cy="768798"/>
      </dsp:txXfrm>
    </dsp:sp>
    <dsp:sp modelId="{F7D07057-F750-444C-9DA3-80E1DD52CB84}">
      <dsp:nvSpPr>
        <dsp:cNvPr id="0" name=""/>
        <dsp:cNvSpPr/>
      </dsp:nvSpPr>
      <dsp:spPr>
        <a:xfrm>
          <a:off x="2450312" y="281395"/>
          <a:ext cx="141319" cy="14131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29B4BB-00FB-47BB-8258-35F873B20686}">
      <dsp:nvSpPr>
        <dsp:cNvPr id="0" name=""/>
        <dsp:cNvSpPr/>
      </dsp:nvSpPr>
      <dsp:spPr>
        <a:xfrm>
          <a:off x="2552718" y="261258"/>
          <a:ext cx="801094" cy="690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882" tIns="0" rIns="0" bIns="0" numCol="1" spcCol="1270" anchor="t" anchorCtr="0">
          <a:noAutofit/>
        </a:bodyPr>
        <a:lstStyle/>
        <a:p>
          <a:pPr marL="0" lvl="0" indent="0" algn="l" defTabSz="622300">
            <a:lnSpc>
              <a:spcPct val="40000"/>
            </a:lnSpc>
            <a:spcBef>
              <a:spcPct val="0"/>
            </a:spcBef>
            <a:spcAft>
              <a:spcPct val="35000"/>
            </a:spcAft>
            <a:buNone/>
          </a:pPr>
          <a:r>
            <a:rPr lang="en-GB" sz="1400" kern="1200" dirty="0"/>
            <a:t>  Post </a:t>
          </a:r>
        </a:p>
        <a:p>
          <a:pPr marL="0" lvl="0" indent="0" algn="l" defTabSz="622300">
            <a:lnSpc>
              <a:spcPct val="40000"/>
            </a:lnSpc>
            <a:spcBef>
              <a:spcPct val="0"/>
            </a:spcBef>
            <a:spcAft>
              <a:spcPct val="35000"/>
            </a:spcAft>
            <a:buNone/>
          </a:pPr>
          <a:r>
            <a:rPr lang="en-GB" sz="1400" kern="1200" dirty="0"/>
            <a:t>graduate</a:t>
          </a:r>
        </a:p>
        <a:p>
          <a:pPr marL="0" lvl="0" indent="0" algn="l" defTabSz="622300">
            <a:lnSpc>
              <a:spcPct val="40000"/>
            </a:lnSpc>
            <a:spcBef>
              <a:spcPct val="0"/>
            </a:spcBef>
            <a:spcAft>
              <a:spcPct val="35000"/>
            </a:spcAft>
            <a:buNone/>
          </a:pPr>
          <a:r>
            <a:rPr lang="en-GB" sz="1400" kern="1200" dirty="0"/>
            <a:t>  18%</a:t>
          </a:r>
        </a:p>
      </dsp:txBody>
      <dsp:txXfrm>
        <a:off x="2552718" y="261258"/>
        <a:ext cx="801094" cy="69079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0.64534</cdr:x>
      <cdr:y>0.31152</cdr:y>
    </cdr:from>
    <cdr:to>
      <cdr:x>0.67855</cdr:x>
      <cdr:y>0.35636</cdr:y>
    </cdr:to>
    <cdr:sp macro="" textlink="">
      <cdr:nvSpPr>
        <cdr:cNvPr id="2" name="Rectangle 1">
          <a:extLst xmlns:a="http://schemas.openxmlformats.org/drawingml/2006/main">
            <a:ext uri="{FF2B5EF4-FFF2-40B4-BE49-F238E27FC236}">
              <a16:creationId xmlns:a16="http://schemas.microsoft.com/office/drawing/2014/main" id="{4CCFC1F1-A093-4ECE-8148-CD0487B9820A}"/>
            </a:ext>
          </a:extLst>
        </cdr:cNvPr>
        <cdr:cNvSpPr/>
      </cdr:nvSpPr>
      <cdr:spPr>
        <a:xfrm xmlns:a="http://schemas.openxmlformats.org/drawingml/2006/main">
          <a:off x="2220875" y="713785"/>
          <a:ext cx="114300" cy="102745"/>
        </a:xfrm>
        <a:prstGeom xmlns:a="http://schemas.openxmlformats.org/drawingml/2006/main" prst="rect">
          <a:avLst/>
        </a:prstGeom>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0.64431</cdr:x>
      <cdr:y>0.37741</cdr:y>
    </cdr:from>
    <cdr:to>
      <cdr:x>0.67752</cdr:x>
      <cdr:y>0.42226</cdr:y>
    </cdr:to>
    <cdr:sp macro="" textlink="">
      <cdr:nvSpPr>
        <cdr:cNvPr id="3" name="Rectangle 2">
          <a:extLst xmlns:a="http://schemas.openxmlformats.org/drawingml/2006/main">
            <a:ext uri="{FF2B5EF4-FFF2-40B4-BE49-F238E27FC236}">
              <a16:creationId xmlns:a16="http://schemas.microsoft.com/office/drawing/2014/main" id="{B7B0367F-6167-4648-984E-D66B914925C4}"/>
            </a:ext>
          </a:extLst>
        </cdr:cNvPr>
        <cdr:cNvSpPr/>
      </cdr:nvSpPr>
      <cdr:spPr>
        <a:xfrm xmlns:a="http://schemas.openxmlformats.org/drawingml/2006/main">
          <a:off x="2217330" y="864777"/>
          <a:ext cx="114300" cy="102745"/>
        </a:xfrm>
        <a:prstGeom xmlns:a="http://schemas.openxmlformats.org/drawingml/2006/main" prst="rect">
          <a:avLst/>
        </a:prstGeom>
        <a:solidFill xmlns:a="http://schemas.openxmlformats.org/drawingml/2006/main">
          <a:srgbClr val="ED7D3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0.64431</cdr:x>
      <cdr:y>0.44057</cdr:y>
    </cdr:from>
    <cdr:to>
      <cdr:x>0.67752</cdr:x>
      <cdr:y>0.48541</cdr:y>
    </cdr:to>
    <cdr:sp macro="" textlink="">
      <cdr:nvSpPr>
        <cdr:cNvPr id="4" name="Rectangle 3">
          <a:extLst xmlns:a="http://schemas.openxmlformats.org/drawingml/2006/main">
            <a:ext uri="{FF2B5EF4-FFF2-40B4-BE49-F238E27FC236}">
              <a16:creationId xmlns:a16="http://schemas.microsoft.com/office/drawing/2014/main" id="{B7B0367F-6167-4648-984E-D66B914925C4}"/>
            </a:ext>
          </a:extLst>
        </cdr:cNvPr>
        <cdr:cNvSpPr/>
      </cdr:nvSpPr>
      <cdr:spPr>
        <a:xfrm xmlns:a="http://schemas.openxmlformats.org/drawingml/2006/main">
          <a:off x="2217330" y="1009482"/>
          <a:ext cx="114300" cy="102745"/>
        </a:xfrm>
        <a:prstGeom xmlns:a="http://schemas.openxmlformats.org/drawingml/2006/main" prst="rect">
          <a:avLst/>
        </a:prstGeom>
        <a:solidFill xmlns:a="http://schemas.openxmlformats.org/drawingml/2006/main">
          <a:srgbClr val="A5A5A5"/>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0.64431</cdr:x>
      <cdr:y>0.50778</cdr:y>
    </cdr:from>
    <cdr:to>
      <cdr:x>0.67752</cdr:x>
      <cdr:y>0.55262</cdr:y>
    </cdr:to>
    <cdr:sp macro="" textlink="">
      <cdr:nvSpPr>
        <cdr:cNvPr id="5" name="Rectangle 4">
          <a:extLst xmlns:a="http://schemas.openxmlformats.org/drawingml/2006/main">
            <a:ext uri="{FF2B5EF4-FFF2-40B4-BE49-F238E27FC236}">
              <a16:creationId xmlns:a16="http://schemas.microsoft.com/office/drawing/2014/main" id="{3A9B86F7-B87A-49A1-9F5F-5E84838EF609}"/>
            </a:ext>
          </a:extLst>
        </cdr:cNvPr>
        <cdr:cNvSpPr/>
      </cdr:nvSpPr>
      <cdr:spPr>
        <a:xfrm xmlns:a="http://schemas.openxmlformats.org/drawingml/2006/main">
          <a:off x="2217330" y="1163479"/>
          <a:ext cx="114300" cy="102745"/>
        </a:xfrm>
        <a:prstGeom xmlns:a="http://schemas.openxmlformats.org/drawingml/2006/main" prst="rect">
          <a:avLst/>
        </a:prstGeom>
        <a:solidFill xmlns:a="http://schemas.openxmlformats.org/drawingml/2006/main">
          <a:srgbClr val="FFC0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0.64534</cdr:x>
      <cdr:y>0.57155</cdr:y>
    </cdr:from>
    <cdr:to>
      <cdr:x>0.67855</cdr:x>
      <cdr:y>0.61639</cdr:y>
    </cdr:to>
    <cdr:sp macro="" textlink="">
      <cdr:nvSpPr>
        <cdr:cNvPr id="6" name="Rectangle 5">
          <a:extLst xmlns:a="http://schemas.openxmlformats.org/drawingml/2006/main">
            <a:ext uri="{FF2B5EF4-FFF2-40B4-BE49-F238E27FC236}">
              <a16:creationId xmlns:a16="http://schemas.microsoft.com/office/drawing/2014/main" id="{FF79BFDB-932C-4313-8CFF-4C18D9047497}"/>
            </a:ext>
          </a:extLst>
        </cdr:cNvPr>
        <cdr:cNvSpPr/>
      </cdr:nvSpPr>
      <cdr:spPr>
        <a:xfrm xmlns:a="http://schemas.openxmlformats.org/drawingml/2006/main">
          <a:off x="2220875" y="1309593"/>
          <a:ext cx="114300" cy="102745"/>
        </a:xfrm>
        <a:prstGeom xmlns:a="http://schemas.openxmlformats.org/drawingml/2006/main" prst="rect">
          <a:avLst/>
        </a:prstGeom>
        <a:solidFill xmlns:a="http://schemas.openxmlformats.org/drawingml/2006/main">
          <a:srgbClr val="4472C4"/>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0.66065</cdr:x>
      <cdr:y>0.54897</cdr:y>
    </cdr:from>
    <cdr:to>
      <cdr:x>0.81146</cdr:x>
      <cdr:y>0.64299</cdr:y>
    </cdr:to>
    <cdr:sp macro="" textlink="">
      <cdr:nvSpPr>
        <cdr:cNvPr id="7" name="TextBox 78">
          <a:extLst xmlns:a="http://schemas.openxmlformats.org/drawingml/2006/main">
            <a:ext uri="{FF2B5EF4-FFF2-40B4-BE49-F238E27FC236}">
              <a16:creationId xmlns:a16="http://schemas.microsoft.com/office/drawing/2014/main" id="{A6AF81C3-8710-48C1-9E50-C1B010081143}"/>
            </a:ext>
          </a:extLst>
        </cdr:cNvPr>
        <cdr:cNvSpPr txBox="1"/>
      </cdr:nvSpPr>
      <cdr:spPr>
        <a:xfrm xmlns:a="http://schemas.openxmlformats.org/drawingml/2006/main" rot="10800000" flipV="1">
          <a:off x="2273576" y="1257860"/>
          <a:ext cx="519003"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800" dirty="0"/>
            <a:t>65+</a:t>
          </a:r>
        </a:p>
      </cdr:txBody>
    </cdr:sp>
  </cdr:relSizeAnchor>
</c:userShapes>
</file>

<file path=ppt/drawings/drawing2.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7.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8.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9.xml><?xml version="1.0" encoding="utf-8"?>
<c:userShapes xmlns:c="http://schemas.openxmlformats.org/drawingml/2006/chart">
  <cdr:relSizeAnchor xmlns:cdr="http://schemas.openxmlformats.org/drawingml/2006/chartDrawing">
    <cdr:from>
      <cdr:x>0.12614</cdr:x>
      <cdr:y>0</cdr:y>
    </cdr:from>
    <cdr:to>
      <cdr:x>0.32886</cdr:x>
      <cdr:y>0.96456</cdr:y>
    </cdr:to>
    <cdr:sp macro="" textlink="">
      <cdr:nvSpPr>
        <cdr:cNvPr id="2" name="Rectangle 1">
          <a:extLst xmlns:a="http://schemas.openxmlformats.org/drawingml/2006/main">
            <a:ext uri="{FF2B5EF4-FFF2-40B4-BE49-F238E27FC236}">
              <a16:creationId xmlns:a16="http://schemas.microsoft.com/office/drawing/2014/main" id="{FE7A27CF-3C5C-4F33-8F83-0CE12474ADD6}"/>
            </a:ext>
          </a:extLst>
        </cdr:cNvPr>
        <cdr:cNvSpPr/>
      </cdr:nvSpPr>
      <cdr:spPr>
        <a:xfrm xmlns:a="http://schemas.openxmlformats.org/drawingml/2006/main">
          <a:off x="1106153" y="0"/>
          <a:ext cx="1777695" cy="414559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7D71D4-4B5C-445B-B787-D6129008BE45}" type="datetimeFigureOut">
              <a:rPr lang="en-IE" smtClean="0"/>
              <a:t>28/07/2023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CE8B80-0AF3-4F76-AFD7-59C7F54D00BA}" type="slidenum">
              <a:rPr lang="en-IE" smtClean="0"/>
              <a:t>‹#›</a:t>
            </a:fld>
            <a:endParaRPr lang="en-IE"/>
          </a:p>
        </p:txBody>
      </p:sp>
    </p:spTree>
    <p:extLst>
      <p:ext uri="{BB962C8B-B14F-4D97-AF65-F5344CB8AC3E}">
        <p14:creationId xmlns:p14="http://schemas.microsoft.com/office/powerpoint/2010/main" val="101797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txBox="1">
            <a:spLocks noGrp="1"/>
          </p:cNvSpPr>
          <p:nvPr>
            <p:ph type="body" sz="quarter" idx="1"/>
          </p:nvPr>
        </p:nvSpPr>
        <p:spPr/>
        <p:txBody>
          <a:bodyPr/>
          <a:lstStyle/>
          <a:p>
            <a:endParaRPr lang="en-IE" dirty="0"/>
          </a:p>
        </p:txBody>
      </p:sp>
      <p:sp>
        <p:nvSpPr>
          <p:cNvPr id="4" name="Slide Number Placeholder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734984-7678-46E4-AEAC-2D2037272E9B}" type="slidenum">
              <a:t>1</a:t>
            </a:fld>
            <a:endParaRPr lang="en-IE" sz="1200" b="0" i="0" u="none" strike="noStrike" kern="1200" cap="none" spc="0" baseline="0" dirty="0">
              <a:solidFill>
                <a:srgbClr val="000000"/>
              </a:solidFill>
              <a:uFillTx/>
              <a:latin typeface="Calibri"/>
            </a:endParaRPr>
          </a:p>
        </p:txBody>
      </p:sp>
      <p:sp>
        <p:nvSpPr>
          <p:cNvPr id="5" name="Slide Number Placeholder 4"/>
          <p:cNvSpPr>
            <a:spLocks noGrp="1"/>
          </p:cNvSpPr>
          <p:nvPr>
            <p:ph type="sldNum" sz="quarter" idx="10"/>
          </p:nvPr>
        </p:nvSpPr>
        <p:spPr/>
        <p:txBody>
          <a:bodyPr/>
          <a:lstStyle/>
          <a:p>
            <a:pPr lvl="0"/>
            <a:fld id="{46116A09-F218-4569-A596-70EF6AAC75F7}" type="slidenum">
              <a:rPr lang="en-IE" smtClean="0"/>
              <a:t>1</a:t>
            </a:fld>
            <a:endParaRPr lang="en-IE" dirty="0"/>
          </a:p>
        </p:txBody>
      </p:sp>
    </p:spTree>
    <p:extLst>
      <p:ext uri="{BB962C8B-B14F-4D97-AF65-F5344CB8AC3E}">
        <p14:creationId xmlns:p14="http://schemas.microsoft.com/office/powerpoint/2010/main" val="28411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lvl="0"/>
            <a:fld id="{46116A09-F218-4569-A596-70EF6AAC75F7}" type="slidenum">
              <a:rPr lang="en-GB" smtClean="0"/>
              <a:pPr lvl="0"/>
              <a:t>3</a:t>
            </a:fld>
            <a:endParaRPr lang="en-GB"/>
          </a:p>
        </p:txBody>
      </p:sp>
    </p:spTree>
    <p:extLst>
      <p:ext uri="{BB962C8B-B14F-4D97-AF65-F5344CB8AC3E}">
        <p14:creationId xmlns:p14="http://schemas.microsoft.com/office/powerpoint/2010/main" val="2538784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lvl="0"/>
            <a:fld id="{46116A09-F218-4569-A596-70EF6AAC75F7}" type="slidenum">
              <a:rPr lang="en-IE" smtClean="0"/>
              <a:t>14</a:t>
            </a:fld>
            <a:endParaRPr lang="en-IE" dirty="0"/>
          </a:p>
        </p:txBody>
      </p:sp>
    </p:spTree>
    <p:extLst>
      <p:ext uri="{BB962C8B-B14F-4D97-AF65-F5344CB8AC3E}">
        <p14:creationId xmlns:p14="http://schemas.microsoft.com/office/powerpoint/2010/main" val="2088534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lvl="0"/>
            <a:fld id="{46116A09-F218-4569-A596-70EF6AAC75F7}" type="slidenum">
              <a:rPr lang="en-IE" smtClean="0"/>
              <a:t>16</a:t>
            </a:fld>
            <a:endParaRPr lang="en-IE" dirty="0"/>
          </a:p>
        </p:txBody>
      </p:sp>
    </p:spTree>
    <p:extLst>
      <p:ext uri="{BB962C8B-B14F-4D97-AF65-F5344CB8AC3E}">
        <p14:creationId xmlns:p14="http://schemas.microsoft.com/office/powerpoint/2010/main" val="773659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lvl="0"/>
            <a:fld id="{46116A09-F218-4569-A596-70EF6AAC75F7}" type="slidenum">
              <a:rPr lang="en-IE" smtClean="0"/>
              <a:t>17</a:t>
            </a:fld>
            <a:endParaRPr lang="en-IE" dirty="0"/>
          </a:p>
        </p:txBody>
      </p:sp>
    </p:spTree>
    <p:extLst>
      <p:ext uri="{BB962C8B-B14F-4D97-AF65-F5344CB8AC3E}">
        <p14:creationId xmlns:p14="http://schemas.microsoft.com/office/powerpoint/2010/main" val="2115489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pPr lvl="0"/>
            <a:fld id="{46116A09-F218-4569-A596-70EF6AAC75F7}" type="slidenum">
              <a:rPr lang="en-IE" smtClean="0"/>
              <a:t>18</a:t>
            </a:fld>
            <a:endParaRPr lang="en-IE" dirty="0"/>
          </a:p>
        </p:txBody>
      </p:sp>
    </p:spTree>
    <p:extLst>
      <p:ext uri="{BB962C8B-B14F-4D97-AF65-F5344CB8AC3E}">
        <p14:creationId xmlns:p14="http://schemas.microsoft.com/office/powerpoint/2010/main" val="4067321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E6B19-73F7-E55D-60D5-17BB915696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C784B54C-7B4F-AE74-417D-C6789F8F00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B7D7F572-22DC-6BDD-1A1D-C023A084D9E8}"/>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5" name="Footer Placeholder 4">
            <a:extLst>
              <a:ext uri="{FF2B5EF4-FFF2-40B4-BE49-F238E27FC236}">
                <a16:creationId xmlns:a16="http://schemas.microsoft.com/office/drawing/2014/main" id="{4DC3E909-2182-01FC-30DB-81EAB8445E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03BCF8A-5E85-F65F-798C-09A4E00BEBFC}"/>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3819027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5BF5E-F07F-89F3-78B0-1FD37AA27D82}"/>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9BAF348-2159-2113-220C-841B25CFCD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D410DA8-DAED-8A2C-16C6-D6F682019FD1}"/>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5" name="Footer Placeholder 4">
            <a:extLst>
              <a:ext uri="{FF2B5EF4-FFF2-40B4-BE49-F238E27FC236}">
                <a16:creationId xmlns:a16="http://schemas.microsoft.com/office/drawing/2014/main" id="{0C513282-CEF7-826D-56F2-728E1C5037D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FD0452B-03E8-BD54-7128-BD314BA0EB38}"/>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967895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89BAF9-A869-96EE-257B-A8866D9F1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5068928-D09C-6A39-BE71-434397EC33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9ABF4C8-2139-BA42-1A59-D1830F83767B}"/>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5" name="Footer Placeholder 4">
            <a:extLst>
              <a:ext uri="{FF2B5EF4-FFF2-40B4-BE49-F238E27FC236}">
                <a16:creationId xmlns:a16="http://schemas.microsoft.com/office/drawing/2014/main" id="{8F6D4194-E7E9-4942-2014-7EE19A814FC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64F3D06-30F0-E725-7312-C229658655D7}"/>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1631350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4"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7" name="Title 1"/>
          <p:cNvSpPr txBox="1">
            <a:spLocks/>
          </p:cNvSpPr>
          <p:nvPr userDrawn="1"/>
        </p:nvSpPr>
        <p:spPr>
          <a:xfrm>
            <a:off x="-1" y="1173109"/>
            <a:ext cx="12192000" cy="4943548"/>
          </a:xfrm>
          <a:prstGeom prst="rect">
            <a:avLst/>
          </a:prstGeom>
        </p:spPr>
        <p:txBody>
          <a:bodyPr/>
          <a:lstStyle>
            <a:lvl1pPr marL="0" marR="0" lvl="0" indent="0" algn="ctr"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endParaRPr lang="en-IE" sz="2400" dirty="0"/>
          </a:p>
        </p:txBody>
      </p:sp>
      <p:sp>
        <p:nvSpPr>
          <p:cNvPr id="6" name="Slide Number Placeholder 5">
            <a:extLst>
              <a:ext uri="{FF2B5EF4-FFF2-40B4-BE49-F238E27FC236}">
                <a16:creationId xmlns:a16="http://schemas.microsoft.com/office/drawing/2014/main" id="{5F0AF802-C882-4D48-858B-1EB998A1195A}"/>
              </a:ext>
            </a:extLst>
          </p:cNvPr>
          <p:cNvSpPr>
            <a:spLocks noGrp="1"/>
          </p:cNvSpPr>
          <p:nvPr>
            <p:ph type="sldNum" sz="quarter" idx="12"/>
          </p:nvPr>
        </p:nvSpPr>
        <p:spPr>
          <a:xfrm>
            <a:off x="9448799" y="6349947"/>
            <a:ext cx="2743200" cy="365125"/>
          </a:xfrm>
        </p:spPr>
        <p:txBody>
          <a:bodyPr/>
          <a:lstStyle/>
          <a:p>
            <a:fld id="{991FF55F-C636-4A1C-86B2-4F22B44AAE44}" type="slidenum">
              <a:rPr lang="en-IE" smtClean="0"/>
              <a:t>‹#›</a:t>
            </a:fld>
            <a:endParaRPr lang="en-IE"/>
          </a:p>
        </p:txBody>
      </p:sp>
    </p:spTree>
    <p:extLst>
      <p:ext uri="{BB962C8B-B14F-4D97-AF65-F5344CB8AC3E}">
        <p14:creationId xmlns:p14="http://schemas.microsoft.com/office/powerpoint/2010/main" val="1641834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0506" y="6558875"/>
            <a:ext cx="286661" cy="299125"/>
          </a:xfrm>
          <a:prstGeom prst="rect">
            <a:avLst/>
          </a:prstGeom>
        </p:spPr>
      </p:pic>
      <p:sp>
        <p:nvSpPr>
          <p:cNvPr id="5" name="Rectangle 4"/>
          <p:cNvSpPr/>
          <p:nvPr userDrawn="1"/>
        </p:nvSpPr>
        <p:spPr>
          <a:xfrm>
            <a:off x="0"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Rectangle 6"/>
          <p:cNvSpPr/>
          <p:nvPr userDrawn="1"/>
        </p:nvSpPr>
        <p:spPr>
          <a:xfrm>
            <a:off x="11713698"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10916531" y="0"/>
            <a:ext cx="478302" cy="6858000"/>
          </a:xfrm>
          <a:prstGeom prst="rect">
            <a:avLst/>
          </a:prstGeom>
          <a:solidFill>
            <a:srgbClr val="83C91B"/>
          </a:solidFill>
          <a:ln>
            <a:solidFill>
              <a:srgbClr val="83C9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 name="Text Placeholder 11"/>
          <p:cNvSpPr>
            <a:spLocks noGrp="1"/>
          </p:cNvSpPr>
          <p:nvPr>
            <p:ph type="body" sz="quarter" idx="10"/>
          </p:nvPr>
        </p:nvSpPr>
        <p:spPr>
          <a:xfrm>
            <a:off x="2235200" y="3076787"/>
            <a:ext cx="8140699" cy="555793"/>
          </a:xfrm>
          <a:prstGeom prst="rect">
            <a:avLst/>
          </a:prstGeom>
        </p:spPr>
        <p:txBody>
          <a:bodyPr/>
          <a:lstStyle>
            <a:lvl1pPr marL="0" indent="0">
              <a:buNone/>
              <a:defRPr sz="5400"/>
            </a:lvl1pPr>
          </a:lstStyle>
          <a:p>
            <a:pPr lvl="0"/>
            <a:r>
              <a:rPr lang="en-US" dirty="0"/>
              <a:t>Click to edit Master text</a:t>
            </a:r>
            <a:endParaRPr lang="en-IE" dirty="0"/>
          </a:p>
        </p:txBody>
      </p:sp>
    </p:spTree>
    <p:extLst>
      <p:ext uri="{BB962C8B-B14F-4D97-AF65-F5344CB8AC3E}">
        <p14:creationId xmlns:p14="http://schemas.microsoft.com/office/powerpoint/2010/main" val="1186313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25490"/>
            <a:ext cx="12192000" cy="84761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16657"/>
            <a:ext cx="12293601" cy="314286"/>
          </a:xfrm>
          <a:prstGeom prst="rect">
            <a:avLst/>
          </a:prstGeom>
        </p:spPr>
      </p:pic>
      <p:sp>
        <p:nvSpPr>
          <p:cNvPr id="5" name="Title 1"/>
          <p:cNvSpPr txBox="1"/>
          <p:nvPr userDrawn="1"/>
        </p:nvSpPr>
        <p:spPr>
          <a:xfrm>
            <a:off x="10299245" y="6364120"/>
            <a:ext cx="1708602" cy="348002"/>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dirty="0">
                <a:solidFill>
                  <a:srgbClr val="7F7F7F"/>
                </a:solidFill>
                <a:uFillTx/>
                <a:latin typeface="Calibri Light"/>
              </a:rPr>
              <a:t>www.ireachhq.com</a:t>
            </a:r>
            <a:endParaRPr lang="en-IE" sz="1200" b="1" i="0" u="none" strike="noStrike" kern="1200" cap="none" spc="0" baseline="0" dirty="0">
              <a:solidFill>
                <a:srgbClr val="7F7F7F"/>
              </a:solidFill>
              <a:uFillTx/>
              <a:latin typeface="Calibri Light"/>
            </a:endParaRPr>
          </a:p>
        </p:txBody>
      </p:sp>
      <p:sp>
        <p:nvSpPr>
          <p:cNvPr id="6" name="Text Placeholder 11"/>
          <p:cNvSpPr>
            <a:spLocks noGrp="1"/>
          </p:cNvSpPr>
          <p:nvPr>
            <p:ph type="body" sz="quarter" idx="10"/>
          </p:nvPr>
        </p:nvSpPr>
        <p:spPr>
          <a:xfrm>
            <a:off x="139702" y="193506"/>
            <a:ext cx="8775697" cy="555793"/>
          </a:xfrm>
          <a:prstGeom prst="rect">
            <a:avLst/>
          </a:prstGeom>
        </p:spPr>
        <p:txBody>
          <a:bodyPr/>
          <a:lstStyle>
            <a:lvl1pPr marL="0" indent="0">
              <a:buNone/>
              <a:defRPr sz="2400"/>
            </a:lvl1pPr>
          </a:lstStyle>
          <a:p>
            <a:pPr lvl="0"/>
            <a:r>
              <a:rPr lang="en-US"/>
              <a:t>Click to edit Master text styles</a:t>
            </a:r>
          </a:p>
        </p:txBody>
      </p:sp>
      <p:sp>
        <p:nvSpPr>
          <p:cNvPr id="3" name="Text Placeholder 2"/>
          <p:cNvSpPr>
            <a:spLocks noGrp="1"/>
          </p:cNvSpPr>
          <p:nvPr>
            <p:ph type="body" sz="quarter" idx="11"/>
          </p:nvPr>
        </p:nvSpPr>
        <p:spPr>
          <a:xfrm>
            <a:off x="139701" y="1420572"/>
            <a:ext cx="11868145" cy="4516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sp>
        <p:nvSpPr>
          <p:cNvPr id="10" name="Text Placeholder 11"/>
          <p:cNvSpPr>
            <a:spLocks noGrp="1"/>
          </p:cNvSpPr>
          <p:nvPr>
            <p:ph type="body" sz="quarter" idx="12"/>
          </p:nvPr>
        </p:nvSpPr>
        <p:spPr>
          <a:xfrm>
            <a:off x="0" y="6370678"/>
            <a:ext cx="10299245" cy="341444"/>
          </a:xfrm>
          <a:prstGeom prst="rect">
            <a:avLst/>
          </a:prstGeom>
        </p:spPr>
        <p:txBody>
          <a:bodyPr/>
          <a:lstStyle>
            <a:lvl1pPr marL="0" indent="0">
              <a:buNone/>
              <a:defRPr sz="1800">
                <a:solidFill>
                  <a:schemeClr val="tx1">
                    <a:lumMod val="65000"/>
                    <a:lumOff val="35000"/>
                  </a:schemeClr>
                </a:solidFill>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6FC16CF0-D327-4180-B415-63E4C09B89BF}"/>
              </a:ext>
            </a:extLst>
          </p:cNvPr>
          <p:cNvSpPr>
            <a:spLocks noGrp="1"/>
          </p:cNvSpPr>
          <p:nvPr>
            <p:ph type="sldNum" sz="quarter" idx="13"/>
          </p:nvPr>
        </p:nvSpPr>
        <p:spPr>
          <a:xfrm>
            <a:off x="9448799" y="6349947"/>
            <a:ext cx="2743200" cy="365125"/>
          </a:xfrm>
        </p:spPr>
        <p:txBody>
          <a:bodyPr/>
          <a:lstStyle/>
          <a:p>
            <a:fld id="{991FF55F-C636-4A1C-86B2-4F22B44AAE44}" type="slidenum">
              <a:rPr lang="en-IE" smtClean="0"/>
              <a:t>‹#›</a:t>
            </a:fld>
            <a:endParaRPr lang="en-IE"/>
          </a:p>
        </p:txBody>
      </p:sp>
    </p:spTree>
    <p:extLst>
      <p:ext uri="{BB962C8B-B14F-4D97-AF65-F5344CB8AC3E}">
        <p14:creationId xmlns:p14="http://schemas.microsoft.com/office/powerpoint/2010/main" val="2236245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94ACE-EDD6-6E9A-D741-2F3E7D013F8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8F8CDCB-6101-3510-BCA0-5518B38BDC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D317172-6BDD-FA4F-0261-6022CB29212F}"/>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5" name="Footer Placeholder 4">
            <a:extLst>
              <a:ext uri="{FF2B5EF4-FFF2-40B4-BE49-F238E27FC236}">
                <a16:creationId xmlns:a16="http://schemas.microsoft.com/office/drawing/2014/main" id="{347254DD-57AD-9E9D-95E2-2332F945002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C915368-59BE-917B-DCA1-94A820E3BAE9}"/>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844656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F977D-793C-4300-824F-100A947896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7C8DAD67-975A-4D41-B9B7-AE48A4A9AF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5DD318-551B-9B8F-8152-8A24230A58A5}"/>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5" name="Footer Placeholder 4">
            <a:extLst>
              <a:ext uri="{FF2B5EF4-FFF2-40B4-BE49-F238E27FC236}">
                <a16:creationId xmlns:a16="http://schemas.microsoft.com/office/drawing/2014/main" id="{5D7701A3-6ADA-18E0-B26B-D8ABA76D841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05DE0C9-820A-455E-2C57-4349556BB57B}"/>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520752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AE7DF-0031-356A-AC2B-D90A43506DF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ED95114-E0CE-19CA-616D-6C863CE4E9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931ABF-7487-B0F8-C892-7E1BD6EBF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228E87F-F61D-8665-C473-93AB1E8CE62B}"/>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6" name="Footer Placeholder 5">
            <a:extLst>
              <a:ext uri="{FF2B5EF4-FFF2-40B4-BE49-F238E27FC236}">
                <a16:creationId xmlns:a16="http://schemas.microsoft.com/office/drawing/2014/main" id="{3A0468B1-4DCD-C47E-4C8C-696A9E98669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584B6CA-DBE8-6754-83D9-50666D815640}"/>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1316846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398C1-C6A6-C424-FEB0-9A537677704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961BEB8-FFC6-B74B-7077-85867A140E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3362F-6812-CFFE-F4C1-BA42449F29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31E56B7-6247-62B1-8CA7-A58A046B7F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8CA834-36A9-FCBF-FE79-EFAB6B821D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98BD826-528E-87F3-2925-3E78E4087627}"/>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8" name="Footer Placeholder 7">
            <a:extLst>
              <a:ext uri="{FF2B5EF4-FFF2-40B4-BE49-F238E27FC236}">
                <a16:creationId xmlns:a16="http://schemas.microsoft.com/office/drawing/2014/main" id="{B34C2B58-AD99-0C8D-7576-497638EB653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607312C-D84F-E3DA-5A21-C4C46F838F22}"/>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1063210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7CEB5-404E-3CEF-B284-66B5D754E2EA}"/>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69AC753-2850-9558-208C-13179CEA288B}"/>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4" name="Footer Placeholder 3">
            <a:extLst>
              <a:ext uri="{FF2B5EF4-FFF2-40B4-BE49-F238E27FC236}">
                <a16:creationId xmlns:a16="http://schemas.microsoft.com/office/drawing/2014/main" id="{AEE4365C-659E-58C9-3832-1973361DFC6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A0A32F3-AF01-86F5-07F6-D2BA7519129D}"/>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473775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F9BF78-EB94-83A9-BCA5-831DD29EBB61}"/>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3" name="Footer Placeholder 2">
            <a:extLst>
              <a:ext uri="{FF2B5EF4-FFF2-40B4-BE49-F238E27FC236}">
                <a16:creationId xmlns:a16="http://schemas.microsoft.com/office/drawing/2014/main" id="{EBD0FECB-DD72-477D-D1D2-909862C3A8E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A6A191C-17BD-9C3A-F2A5-443AB364EAFA}"/>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3219697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EDA5-704D-A0AF-BD55-366DEEE74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1E0631C-5C8E-4048-C3EC-396BBDB97A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6EC94C15-4DF7-DDE2-6BC2-C9ED001219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727D9E-7E6F-AB57-06F6-94B7E40AAF3D}"/>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6" name="Footer Placeholder 5">
            <a:extLst>
              <a:ext uri="{FF2B5EF4-FFF2-40B4-BE49-F238E27FC236}">
                <a16:creationId xmlns:a16="http://schemas.microsoft.com/office/drawing/2014/main" id="{B9F8FB4A-5F14-2D68-ED4F-2CD5C8A1DCF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141CE6A-F6AB-D766-4F22-DF6C38A8DA66}"/>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2453256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0FF55-B899-6C8A-F598-B1F1BB5FE7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151699F1-BF1B-FC57-D3B7-52E3EF522A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6127D94-B098-998A-21A3-276071A3E4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EEE047-DE33-6AF0-D04B-6B861380B364}"/>
              </a:ext>
            </a:extLst>
          </p:cNvPr>
          <p:cNvSpPr>
            <a:spLocks noGrp="1"/>
          </p:cNvSpPr>
          <p:nvPr>
            <p:ph type="dt" sz="half" idx="10"/>
          </p:nvPr>
        </p:nvSpPr>
        <p:spPr/>
        <p:txBody>
          <a:bodyPr/>
          <a:lstStyle/>
          <a:p>
            <a:fld id="{CFDBBC65-0276-4071-B8B0-B8E6F5ACEEFD}" type="datetimeFigureOut">
              <a:rPr lang="en-IE" smtClean="0"/>
              <a:t>28/07/2023</a:t>
            </a:fld>
            <a:endParaRPr lang="en-IE"/>
          </a:p>
        </p:txBody>
      </p:sp>
      <p:sp>
        <p:nvSpPr>
          <p:cNvPr id="6" name="Footer Placeholder 5">
            <a:extLst>
              <a:ext uri="{FF2B5EF4-FFF2-40B4-BE49-F238E27FC236}">
                <a16:creationId xmlns:a16="http://schemas.microsoft.com/office/drawing/2014/main" id="{D6FC87FE-6537-B502-A8C3-FA2ED22E80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65C8BA9-32DD-5DE9-9ADB-BDDBFE0862C2}"/>
              </a:ext>
            </a:extLst>
          </p:cNvPr>
          <p:cNvSpPr>
            <a:spLocks noGrp="1"/>
          </p:cNvSpPr>
          <p:nvPr>
            <p:ph type="sldNum" sz="quarter" idx="12"/>
          </p:nvPr>
        </p:nvSpPr>
        <p:spPr/>
        <p:txBody>
          <a:bodyPr/>
          <a:lstStyle/>
          <a:p>
            <a:fld id="{F9D81CB4-AFE2-4798-8B11-70D7AC3AB9B5}" type="slidenum">
              <a:rPr lang="en-IE" smtClean="0"/>
              <a:t>‹#›</a:t>
            </a:fld>
            <a:endParaRPr lang="en-IE"/>
          </a:p>
        </p:txBody>
      </p:sp>
    </p:spTree>
    <p:extLst>
      <p:ext uri="{BB962C8B-B14F-4D97-AF65-F5344CB8AC3E}">
        <p14:creationId xmlns:p14="http://schemas.microsoft.com/office/powerpoint/2010/main" val="3278310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4AEA42-86AC-6D95-0B52-A1528D8DAA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E8766C4-8B7A-9C40-3D94-2EE3A8663B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5F18A15-C32A-5FBE-F102-3B28726889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DBBC65-0276-4071-B8B0-B8E6F5ACEEFD}" type="datetimeFigureOut">
              <a:rPr lang="en-IE" smtClean="0"/>
              <a:t>28/07/2023</a:t>
            </a:fld>
            <a:endParaRPr lang="en-IE"/>
          </a:p>
        </p:txBody>
      </p:sp>
      <p:sp>
        <p:nvSpPr>
          <p:cNvPr id="5" name="Footer Placeholder 4">
            <a:extLst>
              <a:ext uri="{FF2B5EF4-FFF2-40B4-BE49-F238E27FC236}">
                <a16:creationId xmlns:a16="http://schemas.microsoft.com/office/drawing/2014/main" id="{01D288D2-BDCD-96CE-7F88-F0088E17B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598998D1-DBD8-6401-BE44-D4AFE0EEC5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D81CB4-AFE2-4798-8B11-70D7AC3AB9B5}" type="slidenum">
              <a:rPr lang="en-IE" smtClean="0"/>
              <a:t>‹#›</a:t>
            </a:fld>
            <a:endParaRPr lang="en-IE"/>
          </a:p>
        </p:txBody>
      </p:sp>
    </p:spTree>
    <p:extLst>
      <p:ext uri="{BB962C8B-B14F-4D97-AF65-F5344CB8AC3E}">
        <p14:creationId xmlns:p14="http://schemas.microsoft.com/office/powerpoint/2010/main" val="3640271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hyperlink" Target="mailto:Juliette.byrne@ireachhq.com"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hyperlink" Target="mailto:oisin.byrne@ireachhq.com"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13"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image" Target="../media/image9.jpeg"/><Relationship Id="rId12" Type="http://schemas.openxmlformats.org/officeDocument/2006/relationships/diagramColors" Target="../diagrams/colors1.xml"/><Relationship Id="rId17" Type="http://schemas.openxmlformats.org/officeDocument/2006/relationships/image" Target="../media/image5.jpeg"/><Relationship Id="rId2" Type="http://schemas.openxmlformats.org/officeDocument/2006/relationships/notesSlide" Target="../notesSlides/notesSlide2.xml"/><Relationship Id="rId16" Type="http://schemas.openxmlformats.org/officeDocument/2006/relationships/image" Target="../media/image12.gif"/><Relationship Id="rId1" Type="http://schemas.openxmlformats.org/officeDocument/2006/relationships/slideLayout" Target="../slideLayouts/slideLayout12.xml"/><Relationship Id="rId6" Type="http://schemas.openxmlformats.org/officeDocument/2006/relationships/hyperlink" Target="http://www.google.ie/url?sa=i&amp;rct=j&amp;q=&amp;esrc=s&amp;source=images&amp;cd=&amp;cad=rja&amp;uact=8&amp;ved=0CAcQjRxqFQoTCKK5-crZ-8cCFYua2wodT8gIzw&amp;url=http://www.psdgraphics.com/psd/couple-silhouette-male-and-female-psd/&amp;bvm=bv.102829193,d.ZGU&amp;psig=AFQjCNFRODZyG_G_slCnhnAa8VHjLT2N4w&amp;ust=1442497827572414" TargetMode="External"/><Relationship Id="rId11" Type="http://schemas.openxmlformats.org/officeDocument/2006/relationships/diagramQuickStyle" Target="../diagrams/quickStyle1.xml"/><Relationship Id="rId5" Type="http://schemas.openxmlformats.org/officeDocument/2006/relationships/image" Target="../media/image8.jpeg"/><Relationship Id="rId15" Type="http://schemas.openxmlformats.org/officeDocument/2006/relationships/image" Target="../media/image11.jpeg"/><Relationship Id="rId10" Type="http://schemas.openxmlformats.org/officeDocument/2006/relationships/diagramLayout" Target="../diagrams/layout1.xml"/><Relationship Id="rId4" Type="http://schemas.openxmlformats.org/officeDocument/2006/relationships/hyperlink" Target="http://www.google.ie/url?sa=i&amp;rct=j&amp;q=&amp;esrc=s&amp;source=images&amp;cd=&amp;cad=rja&amp;uact=8&amp;ved=0CAcQjRxqFQoTCPzz6cnY-8cCFc8I2wodgFoNyg&amp;url=http://www.psdgraphics.com/psd/couple-silhouette-male-and-female-psd/&amp;psig=AFQjCNEff2YB2h0-eTVgzincidHlXqsxhA&amp;ust=1442497613533813" TargetMode="External"/><Relationship Id="rId9" Type="http://schemas.openxmlformats.org/officeDocument/2006/relationships/diagramData" Target="../diagrams/data1.xml"/><Relationship Id="rId1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122830" y="6335465"/>
            <a:ext cx="4145237" cy="477567"/>
          </a:xfrm>
          <a:prstGeom prst="rect">
            <a:avLst/>
          </a:prstGeom>
          <a:noFill/>
          <a:ln cap="flat">
            <a:noFill/>
          </a:ln>
        </p:spPr>
        <p:txBody>
          <a:bodyPr vert="horz" wrap="none" lIns="91440" tIns="45720" rIns="91440" bIns="45720" anchor="t" anchorCtr="0" compatLnSpc="1">
            <a:spAutoFit/>
          </a:bodyPr>
          <a:lstStyle/>
          <a:p>
            <a:pPr marL="0" marR="0" lvl="0" indent="0" defTabSz="914400" rtl="0" fontAlgn="auto" hangingPunct="1">
              <a:lnSpc>
                <a:spcPct val="80000"/>
              </a:lnSpc>
              <a:spcBef>
                <a:spcPts val="700"/>
              </a:spcBef>
              <a:spcAft>
                <a:spcPts val="0"/>
              </a:spcAft>
              <a:buNone/>
              <a:tabLst/>
              <a:defRPr sz="1800" b="0" i="0" u="none" strike="noStrike" kern="0" cap="none" spc="0" baseline="0">
                <a:solidFill>
                  <a:srgbClr val="000000"/>
                </a:solidFill>
                <a:uFillTx/>
              </a:defRPr>
            </a:pPr>
            <a:r>
              <a:rPr lang="en-GB" sz="1200" b="1" i="0" u="none" strike="noStrike" kern="1200" cap="none" spc="0" baseline="0" dirty="0">
                <a:solidFill>
                  <a:srgbClr val="404040"/>
                </a:solidFill>
                <a:uFillTx/>
                <a:latin typeface="Calibri"/>
              </a:rPr>
              <a:t>For more information, contact Oisin Byrne, Managing Director</a:t>
            </a:r>
          </a:p>
          <a:p>
            <a:pPr marL="0" marR="0" lvl="0" indent="0" defTabSz="914400" rtl="0" fontAlgn="auto" hangingPunct="1">
              <a:lnSpc>
                <a:spcPct val="80000"/>
              </a:lnSpc>
              <a:spcBef>
                <a:spcPts val="700"/>
              </a:spcBef>
              <a:spcAft>
                <a:spcPts val="0"/>
              </a:spcAft>
              <a:buNone/>
              <a:tabLst/>
              <a:defRPr sz="1800" b="0" i="0" u="none" strike="noStrike" kern="0" cap="none" spc="0" baseline="0">
                <a:solidFill>
                  <a:srgbClr val="000000"/>
                </a:solidFill>
                <a:uFillTx/>
              </a:defRPr>
            </a:pPr>
            <a:r>
              <a:rPr lang="en-GB" sz="1200" b="1" i="0" u="none" strike="noStrike" kern="1200" cap="none" spc="0" baseline="0" dirty="0">
                <a:solidFill>
                  <a:srgbClr val="404040"/>
                </a:solidFill>
                <a:uFillTx/>
                <a:latin typeface="Calibri"/>
              </a:rPr>
              <a:t>Phone: 01-214-3741 Email: oisin.byrne@ireachhq.com</a:t>
            </a:r>
            <a:endParaRPr lang="en-IE" sz="1200" b="0" i="0" u="none" strike="noStrike" kern="1200" cap="none" spc="0" baseline="0" dirty="0">
              <a:solidFill>
                <a:srgbClr val="000000"/>
              </a:solidFill>
              <a:uFillTx/>
              <a:latin typeface="Calibri"/>
            </a:endParaRPr>
          </a:p>
        </p:txBody>
      </p:sp>
      <p:sp>
        <p:nvSpPr>
          <p:cNvPr id="3" name="Slide Number Placeholder 2">
            <a:extLst>
              <a:ext uri="{FF2B5EF4-FFF2-40B4-BE49-F238E27FC236}">
                <a16:creationId xmlns:a16="http://schemas.microsoft.com/office/drawing/2014/main" id="{72154D2C-9B7C-43F1-B97E-9C4555D0EB79}"/>
              </a:ext>
            </a:extLst>
          </p:cNvPr>
          <p:cNvSpPr>
            <a:spLocks noGrp="1"/>
          </p:cNvSpPr>
          <p:nvPr>
            <p:ph type="sldNum" sz="quarter" idx="12"/>
          </p:nvPr>
        </p:nvSpPr>
        <p:spPr/>
        <p:txBody>
          <a:bodyPr/>
          <a:lstStyle/>
          <a:p>
            <a:fld id="{991FF55F-C636-4A1C-86B2-4F22B44AAE44}" type="slidenum">
              <a:rPr lang="en-IE" smtClean="0"/>
              <a:t>1</a:t>
            </a:fld>
            <a:endParaRPr lang="en-IE"/>
          </a:p>
        </p:txBody>
      </p:sp>
      <p:pic>
        <p:nvPicPr>
          <p:cNvPr id="7" name="Picture 2" descr="Image result for ireach insights">
            <a:extLst>
              <a:ext uri="{FF2B5EF4-FFF2-40B4-BE49-F238E27FC236}">
                <a16:creationId xmlns:a16="http://schemas.microsoft.com/office/drawing/2014/main" id="{8113E430-5ECB-41C3-B20C-B57F49F990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500" b="17908"/>
          <a:stretch/>
        </p:blipFill>
        <p:spPr bwMode="auto">
          <a:xfrm>
            <a:off x="300965" y="5123154"/>
            <a:ext cx="1565031" cy="1026546"/>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AEB5E630-0B14-4AE1-90BB-47A23D56F045}"/>
              </a:ext>
            </a:extLst>
          </p:cNvPr>
          <p:cNvSpPr txBox="1">
            <a:spLocks/>
          </p:cNvSpPr>
          <p:nvPr/>
        </p:nvSpPr>
        <p:spPr>
          <a:xfrm>
            <a:off x="2719036" y="4898634"/>
            <a:ext cx="7274674" cy="9026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defRPr sz="1800" b="0" i="0" u="none" strike="noStrike" kern="0" cap="none" spc="0" baseline="0">
                <a:solidFill>
                  <a:srgbClr val="000000"/>
                </a:solidFill>
                <a:uFillTx/>
              </a:defRPr>
            </a:pPr>
            <a:r>
              <a:rPr lang="en-IE" sz="2400" b="1" kern="0" dirty="0">
                <a:solidFill>
                  <a:srgbClr val="000000"/>
                </a:solidFill>
              </a:rPr>
              <a:t>Palliative Care Research Tracker</a:t>
            </a:r>
          </a:p>
          <a:p>
            <a:pPr marL="0" indent="0" algn="ctr">
              <a:spcBef>
                <a:spcPts val="0"/>
              </a:spcBef>
              <a:buNone/>
              <a:defRPr sz="1800" b="0" i="0" u="none" strike="noStrike" kern="0" cap="none" spc="0" baseline="0">
                <a:solidFill>
                  <a:srgbClr val="000000"/>
                </a:solidFill>
                <a:uFillTx/>
              </a:defRPr>
            </a:pPr>
            <a:r>
              <a:rPr lang="en-IE" sz="2400" b="1" kern="0" dirty="0">
                <a:solidFill>
                  <a:srgbClr val="000000"/>
                </a:solidFill>
              </a:rPr>
              <a:t> All Island (ROI &amp; NI Combined)</a:t>
            </a:r>
          </a:p>
          <a:p>
            <a:pPr marL="0" indent="0" algn="ctr">
              <a:buNone/>
              <a:defRPr sz="1800" b="0" i="0" u="none" strike="noStrike" kern="0" cap="none" spc="0" baseline="0">
                <a:solidFill>
                  <a:srgbClr val="000000"/>
                </a:solidFill>
                <a:uFillTx/>
              </a:defRPr>
            </a:pPr>
            <a:r>
              <a:rPr lang="en-GB" sz="2400" b="1" kern="0" dirty="0">
                <a:solidFill>
                  <a:srgbClr val="000000"/>
                </a:solidFill>
              </a:rPr>
              <a:t>(July 2023 Version 1.2)</a:t>
            </a:r>
          </a:p>
        </p:txBody>
      </p:sp>
      <p:pic>
        <p:nvPicPr>
          <p:cNvPr id="12" name="Picture 11">
            <a:extLst>
              <a:ext uri="{FF2B5EF4-FFF2-40B4-BE49-F238E27FC236}">
                <a16:creationId xmlns:a16="http://schemas.microsoft.com/office/drawing/2014/main" id="{A6ECBA11-4B1E-4A3D-8914-4517493E3B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4751" y="4709554"/>
            <a:ext cx="2345702" cy="1474764"/>
          </a:xfrm>
          <a:prstGeom prst="rect">
            <a:avLst/>
          </a:prstGeom>
        </p:spPr>
      </p:pic>
      <p:pic>
        <p:nvPicPr>
          <p:cNvPr id="1026" name="Picture 2" descr="The Benefits of Palliative Care">
            <a:extLst>
              <a:ext uri="{FF2B5EF4-FFF2-40B4-BE49-F238E27FC236}">
                <a16:creationId xmlns:a16="http://schemas.microsoft.com/office/drawing/2014/main" id="{8EFF07E3-19E8-8F84-1901-987908E2C6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2266" y="1202558"/>
            <a:ext cx="474821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937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The majority (73%) of adults think that palliative care should be considered as early as possible when diagnosed with a life limiting illness.</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4258839390"/>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31%</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42%</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21%</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5%</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1%</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99863"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541325" y="2145049"/>
            <a:ext cx="892098" cy="338554"/>
          </a:xfrm>
          <a:prstGeom prst="rect">
            <a:avLst/>
          </a:prstGeom>
          <a:noFill/>
        </p:spPr>
        <p:txBody>
          <a:bodyPr wrap="square" rtlCol="0">
            <a:spAutoFit/>
          </a:bodyPr>
          <a:lstStyle/>
          <a:p>
            <a:pPr algn="ctr"/>
            <a:r>
              <a:rPr lang="en-IE" sz="1600" b="1" dirty="0"/>
              <a:t>25%</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541325" y="2948943"/>
            <a:ext cx="892098" cy="338554"/>
          </a:xfrm>
          <a:prstGeom prst="rect">
            <a:avLst/>
          </a:prstGeom>
          <a:noFill/>
        </p:spPr>
        <p:txBody>
          <a:bodyPr wrap="square" rtlCol="0">
            <a:spAutoFit/>
          </a:bodyPr>
          <a:lstStyle/>
          <a:p>
            <a:pPr algn="ctr"/>
            <a:r>
              <a:rPr lang="en-IE" sz="1600" b="1" dirty="0"/>
              <a:t>48%</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541325" y="3764045"/>
            <a:ext cx="892098" cy="338554"/>
          </a:xfrm>
          <a:prstGeom prst="rect">
            <a:avLst/>
          </a:prstGeom>
          <a:noFill/>
        </p:spPr>
        <p:txBody>
          <a:bodyPr wrap="square" rtlCol="0">
            <a:spAutoFit/>
          </a:bodyPr>
          <a:lstStyle/>
          <a:p>
            <a:pPr algn="ctr"/>
            <a:r>
              <a:rPr lang="en-IE" sz="1600" b="1" dirty="0"/>
              <a:t>18%</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541325" y="4551470"/>
            <a:ext cx="892098" cy="338554"/>
          </a:xfrm>
          <a:prstGeom prst="rect">
            <a:avLst/>
          </a:prstGeom>
          <a:noFill/>
        </p:spPr>
        <p:txBody>
          <a:bodyPr wrap="square" rtlCol="0">
            <a:spAutoFit/>
          </a:bodyPr>
          <a:lstStyle/>
          <a:p>
            <a:pPr algn="ctr"/>
            <a:r>
              <a:rPr lang="en-IE" sz="1600" b="1" dirty="0"/>
              <a:t>7%</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525369" y="5304384"/>
            <a:ext cx="892098" cy="338554"/>
          </a:xfrm>
          <a:prstGeom prst="rect">
            <a:avLst/>
          </a:prstGeom>
          <a:noFill/>
        </p:spPr>
        <p:txBody>
          <a:bodyPr wrap="square" rtlCol="0">
            <a:spAutoFit/>
          </a:bodyPr>
          <a:lstStyle/>
          <a:p>
            <a:pPr algn="ctr"/>
            <a:r>
              <a:rPr lang="en-IE" sz="1600" b="1" dirty="0"/>
              <a:t>2%</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66716"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GB" dirty="0">
                <a:solidFill>
                  <a:schemeClr val="tx1"/>
                </a:solidFill>
                <a:latin typeface="Calibri" panose="020F0502020204030204" pitchFamily="34" charset="0"/>
                <a:ea typeface="Calibri" panose="020F0502020204030204" pitchFamily="34" charset="0"/>
              </a:rPr>
              <a:t>Palliative </a:t>
            </a:r>
            <a:r>
              <a:rPr lang="en-IE" sz="1800" kern="0" dirty="0">
                <a:solidFill>
                  <a:schemeClr val="tx1"/>
                </a:solidFill>
                <a:effectLst/>
                <a:latin typeface="Calibri" panose="020F0502020204030204" pitchFamily="34" charset="0"/>
                <a:ea typeface="Times New Roman" panose="02020603050405020304" pitchFamily="18" charset="0"/>
              </a:rPr>
              <a:t>care should be considered as early as possible when diagnosed with a life limiting illness</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73%</a:t>
            </a:r>
            <a:endParaRPr lang="en-IE" dirty="0"/>
          </a:p>
        </p:txBody>
      </p:sp>
      <p:sp>
        <p:nvSpPr>
          <p:cNvPr id="6" name="Right Brace 5">
            <a:extLst>
              <a:ext uri="{FF2B5EF4-FFF2-40B4-BE49-F238E27FC236}">
                <a16:creationId xmlns:a16="http://schemas.microsoft.com/office/drawing/2014/main" id="{7A878000-6F19-75E9-DD65-0852BD8495CD}"/>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96C6A8C6-A561-5158-EA70-E4DA6BDD3592}"/>
              </a:ext>
            </a:extLst>
          </p:cNvPr>
          <p:cNvSpPr txBox="1"/>
          <p:nvPr/>
        </p:nvSpPr>
        <p:spPr>
          <a:xfrm>
            <a:off x="9778925" y="2528515"/>
            <a:ext cx="583814" cy="369332"/>
          </a:xfrm>
          <a:prstGeom prst="rect">
            <a:avLst/>
          </a:prstGeom>
          <a:noFill/>
        </p:spPr>
        <p:txBody>
          <a:bodyPr wrap="none" rtlCol="0">
            <a:spAutoFit/>
          </a:bodyPr>
          <a:lstStyle/>
          <a:p>
            <a:r>
              <a:rPr lang="en-US" dirty="0"/>
              <a:t>73%</a:t>
            </a:r>
            <a:endParaRPr lang="en-IE" dirty="0"/>
          </a:p>
        </p:txBody>
      </p:sp>
      <p:sp>
        <p:nvSpPr>
          <p:cNvPr id="12" name="Right Brace 11">
            <a:extLst>
              <a:ext uri="{FF2B5EF4-FFF2-40B4-BE49-F238E27FC236}">
                <a16:creationId xmlns:a16="http://schemas.microsoft.com/office/drawing/2014/main" id="{B560672C-6A01-5A29-555E-634E6E63E9D2}"/>
              </a:ext>
            </a:extLst>
          </p:cNvPr>
          <p:cNvSpPr/>
          <p:nvPr/>
        </p:nvSpPr>
        <p:spPr>
          <a:xfrm>
            <a:off x="11613591"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C51941B7-36F6-926E-0061-11C380924584}"/>
              </a:ext>
            </a:extLst>
          </p:cNvPr>
          <p:cNvSpPr txBox="1"/>
          <p:nvPr/>
        </p:nvSpPr>
        <p:spPr>
          <a:xfrm>
            <a:off x="11661301" y="2528515"/>
            <a:ext cx="583814" cy="369332"/>
          </a:xfrm>
          <a:prstGeom prst="rect">
            <a:avLst/>
          </a:prstGeom>
          <a:noFill/>
        </p:spPr>
        <p:txBody>
          <a:bodyPr wrap="none" rtlCol="0">
            <a:spAutoFit/>
          </a:bodyPr>
          <a:lstStyle/>
          <a:p>
            <a:r>
              <a:rPr lang="en-US" dirty="0"/>
              <a:t>73%</a:t>
            </a:r>
            <a:endParaRPr lang="en-IE" dirty="0"/>
          </a:p>
        </p:txBody>
      </p:sp>
    </p:spTree>
    <p:extLst>
      <p:ext uri="{BB962C8B-B14F-4D97-AF65-F5344CB8AC3E}">
        <p14:creationId xmlns:p14="http://schemas.microsoft.com/office/powerpoint/2010/main" val="3021489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81% of adults think palliative care is beneficial for anyone with a life limiting illness.</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2803378298"/>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37%</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44%</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16%</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45250"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486712" y="2145049"/>
            <a:ext cx="892098" cy="338554"/>
          </a:xfrm>
          <a:prstGeom prst="rect">
            <a:avLst/>
          </a:prstGeom>
          <a:noFill/>
        </p:spPr>
        <p:txBody>
          <a:bodyPr wrap="square" rtlCol="0">
            <a:spAutoFit/>
          </a:bodyPr>
          <a:lstStyle/>
          <a:p>
            <a:pPr algn="ctr"/>
            <a:r>
              <a:rPr lang="en-IE" sz="1600" b="1" dirty="0"/>
              <a:t>34%</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86712" y="2948943"/>
            <a:ext cx="892098" cy="338554"/>
          </a:xfrm>
          <a:prstGeom prst="rect">
            <a:avLst/>
          </a:prstGeom>
          <a:noFill/>
        </p:spPr>
        <p:txBody>
          <a:bodyPr wrap="square" rtlCol="0">
            <a:spAutoFit/>
          </a:bodyPr>
          <a:lstStyle/>
          <a:p>
            <a:pPr algn="ctr"/>
            <a:r>
              <a:rPr lang="en-IE" sz="1600" b="1" dirty="0"/>
              <a:t>46%</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86712" y="3764045"/>
            <a:ext cx="892098" cy="338554"/>
          </a:xfrm>
          <a:prstGeom prst="rect">
            <a:avLst/>
          </a:prstGeom>
          <a:noFill/>
        </p:spPr>
        <p:txBody>
          <a:bodyPr wrap="square" rtlCol="0">
            <a:spAutoFit/>
          </a:bodyPr>
          <a:lstStyle/>
          <a:p>
            <a:pPr algn="ctr"/>
            <a:r>
              <a:rPr lang="en-IE" sz="1600" b="1" dirty="0"/>
              <a:t>15%</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86712" y="4551470"/>
            <a:ext cx="892098" cy="338554"/>
          </a:xfrm>
          <a:prstGeom prst="rect">
            <a:avLst/>
          </a:prstGeom>
          <a:noFill/>
        </p:spPr>
        <p:txBody>
          <a:bodyPr wrap="square" rtlCol="0">
            <a:spAutoFit/>
          </a:bodyPr>
          <a:lstStyle/>
          <a:p>
            <a:pPr algn="ctr"/>
            <a:r>
              <a:rPr lang="en-IE" sz="1600" b="1" dirty="0"/>
              <a:t>3%</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70756" y="5304384"/>
            <a:ext cx="892098" cy="338554"/>
          </a:xfrm>
          <a:prstGeom prst="rect">
            <a:avLst/>
          </a:prstGeom>
          <a:noFill/>
        </p:spPr>
        <p:txBody>
          <a:bodyPr wrap="square" rtlCol="0">
            <a:spAutoFit/>
          </a:bodyPr>
          <a:lstStyle/>
          <a:p>
            <a:pPr algn="ctr"/>
            <a:r>
              <a:rPr lang="en-IE" sz="1600" b="1" dirty="0"/>
              <a:t>2%</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12103"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IE" sz="1800" dirty="0">
                <a:solidFill>
                  <a:schemeClr val="tx1"/>
                </a:solidFill>
                <a:effectLst/>
                <a:latin typeface="Calibri" panose="020F0502020204030204" pitchFamily="34" charset="0"/>
                <a:ea typeface="Calibri" panose="020F0502020204030204" pitchFamily="34" charset="0"/>
              </a:rPr>
              <a:t>Palliative </a:t>
            </a:r>
            <a:r>
              <a:rPr lang="en-IE" sz="1800" dirty="0">
                <a:solidFill>
                  <a:schemeClr val="tx1"/>
                </a:solidFill>
                <a:effectLst/>
                <a:latin typeface="Calibri" panose="020F0502020204030204" pitchFamily="34" charset="0"/>
                <a:ea typeface="Times New Roman" panose="02020603050405020304" pitchFamily="18" charset="0"/>
              </a:rPr>
              <a:t>care is beneficial for anyone with a life limiting illness</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81%</a:t>
            </a:r>
            <a:endParaRPr lang="en-IE" dirty="0"/>
          </a:p>
        </p:txBody>
      </p:sp>
      <p:sp>
        <p:nvSpPr>
          <p:cNvPr id="6" name="Right Brace 5">
            <a:extLst>
              <a:ext uri="{FF2B5EF4-FFF2-40B4-BE49-F238E27FC236}">
                <a16:creationId xmlns:a16="http://schemas.microsoft.com/office/drawing/2014/main" id="{A475EA47-EAC2-3CFD-E50E-967845848457}"/>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5D62448E-0983-8C22-436E-BAB38C5EF22A}"/>
              </a:ext>
            </a:extLst>
          </p:cNvPr>
          <p:cNvSpPr txBox="1"/>
          <p:nvPr/>
        </p:nvSpPr>
        <p:spPr>
          <a:xfrm>
            <a:off x="9778925" y="2528515"/>
            <a:ext cx="583814" cy="369332"/>
          </a:xfrm>
          <a:prstGeom prst="rect">
            <a:avLst/>
          </a:prstGeom>
          <a:noFill/>
        </p:spPr>
        <p:txBody>
          <a:bodyPr wrap="none" rtlCol="0">
            <a:spAutoFit/>
          </a:bodyPr>
          <a:lstStyle/>
          <a:p>
            <a:r>
              <a:rPr lang="en-US" dirty="0"/>
              <a:t>81%</a:t>
            </a:r>
            <a:endParaRPr lang="en-IE" dirty="0"/>
          </a:p>
        </p:txBody>
      </p:sp>
      <p:sp>
        <p:nvSpPr>
          <p:cNvPr id="12" name="Right Brace 11">
            <a:extLst>
              <a:ext uri="{FF2B5EF4-FFF2-40B4-BE49-F238E27FC236}">
                <a16:creationId xmlns:a16="http://schemas.microsoft.com/office/drawing/2014/main" id="{ECAEAB77-73B0-8762-3585-8B7707622934}"/>
              </a:ext>
            </a:extLst>
          </p:cNvPr>
          <p:cNvSpPr/>
          <p:nvPr/>
        </p:nvSpPr>
        <p:spPr>
          <a:xfrm>
            <a:off x="11493324" y="2247291"/>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0C0EEB5E-4E76-CAF9-E183-F994EB25128F}"/>
              </a:ext>
            </a:extLst>
          </p:cNvPr>
          <p:cNvSpPr txBox="1"/>
          <p:nvPr/>
        </p:nvSpPr>
        <p:spPr>
          <a:xfrm>
            <a:off x="11541034" y="2525587"/>
            <a:ext cx="583814" cy="369332"/>
          </a:xfrm>
          <a:prstGeom prst="rect">
            <a:avLst/>
          </a:prstGeom>
          <a:noFill/>
        </p:spPr>
        <p:txBody>
          <a:bodyPr wrap="none" rtlCol="0">
            <a:spAutoFit/>
          </a:bodyPr>
          <a:lstStyle/>
          <a:p>
            <a:r>
              <a:rPr lang="en-US" dirty="0"/>
              <a:t>80%</a:t>
            </a:r>
            <a:endParaRPr lang="en-IE" dirty="0"/>
          </a:p>
        </p:txBody>
      </p:sp>
    </p:spTree>
    <p:extLst>
      <p:ext uri="{BB962C8B-B14F-4D97-AF65-F5344CB8AC3E}">
        <p14:creationId xmlns:p14="http://schemas.microsoft.com/office/powerpoint/2010/main" val="4068639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77% of adults agree that palliative care, cares for all aspects of the person physical, social, emotional, and spiritual.</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1676470592"/>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31%</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47%</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18%</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4%</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531623" y="1656435"/>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573085" y="2144991"/>
            <a:ext cx="892098" cy="338554"/>
          </a:xfrm>
          <a:prstGeom prst="rect">
            <a:avLst/>
          </a:prstGeom>
          <a:noFill/>
        </p:spPr>
        <p:txBody>
          <a:bodyPr wrap="square" rtlCol="0">
            <a:spAutoFit/>
          </a:bodyPr>
          <a:lstStyle/>
          <a:p>
            <a:pPr algn="ctr"/>
            <a:r>
              <a:rPr lang="en-IE" sz="1600" b="1" dirty="0"/>
              <a:t>33%</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573085" y="2948885"/>
            <a:ext cx="892098" cy="338554"/>
          </a:xfrm>
          <a:prstGeom prst="rect">
            <a:avLst/>
          </a:prstGeom>
          <a:noFill/>
        </p:spPr>
        <p:txBody>
          <a:bodyPr wrap="square" rtlCol="0">
            <a:spAutoFit/>
          </a:bodyPr>
          <a:lstStyle/>
          <a:p>
            <a:pPr algn="ctr"/>
            <a:r>
              <a:rPr lang="en-IE" sz="1600" b="1" dirty="0"/>
              <a:t>42%</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573085" y="3763987"/>
            <a:ext cx="892098" cy="338554"/>
          </a:xfrm>
          <a:prstGeom prst="rect">
            <a:avLst/>
          </a:prstGeom>
          <a:noFill/>
        </p:spPr>
        <p:txBody>
          <a:bodyPr wrap="square" rtlCol="0">
            <a:spAutoFit/>
          </a:bodyPr>
          <a:lstStyle/>
          <a:p>
            <a:pPr algn="ctr"/>
            <a:r>
              <a:rPr lang="en-IE" sz="1600" b="1" dirty="0"/>
              <a:t>20%</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573085" y="4551412"/>
            <a:ext cx="892098" cy="338554"/>
          </a:xfrm>
          <a:prstGeom prst="rect">
            <a:avLst/>
          </a:prstGeom>
          <a:noFill/>
        </p:spPr>
        <p:txBody>
          <a:bodyPr wrap="square" rtlCol="0">
            <a:spAutoFit/>
          </a:bodyPr>
          <a:lstStyle/>
          <a:p>
            <a:pPr algn="ctr"/>
            <a:r>
              <a:rPr lang="en-IE" sz="1600" b="1" dirty="0"/>
              <a:t>4%</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557129" y="5304326"/>
            <a:ext cx="892098" cy="338554"/>
          </a:xfrm>
          <a:prstGeom prst="rect">
            <a:avLst/>
          </a:prstGeom>
          <a:noFill/>
        </p:spPr>
        <p:txBody>
          <a:bodyPr wrap="square" rtlCol="0">
            <a:spAutoFit/>
          </a:bodyPr>
          <a:lstStyle/>
          <a:p>
            <a:pPr algn="ctr"/>
            <a:r>
              <a:rPr lang="en-IE" sz="1600" b="1" dirty="0"/>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98476" y="1688965"/>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IE" sz="1800" dirty="0">
                <a:solidFill>
                  <a:schemeClr val="tx1"/>
                </a:solidFill>
                <a:effectLst/>
                <a:latin typeface="Calibri" panose="020F0502020204030204" pitchFamily="34" charset="0"/>
                <a:ea typeface="Calibri" panose="020F0502020204030204" pitchFamily="34" charset="0"/>
              </a:rPr>
              <a:t>Palliative </a:t>
            </a:r>
            <a:r>
              <a:rPr lang="en-IE" sz="1800" kern="0" dirty="0">
                <a:solidFill>
                  <a:schemeClr val="tx1"/>
                </a:solidFill>
                <a:effectLst/>
                <a:latin typeface="Calibri" panose="020F0502020204030204" pitchFamily="34" charset="0"/>
                <a:ea typeface="Times New Roman" panose="02020603050405020304" pitchFamily="18" charset="0"/>
              </a:rPr>
              <a:t>care, cares for all aspects of the person, physical, social, emotional and spiritual</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77%</a:t>
            </a:r>
            <a:endParaRPr lang="en-IE" dirty="0"/>
          </a:p>
        </p:txBody>
      </p:sp>
      <p:sp>
        <p:nvSpPr>
          <p:cNvPr id="6" name="Right Brace 5">
            <a:extLst>
              <a:ext uri="{FF2B5EF4-FFF2-40B4-BE49-F238E27FC236}">
                <a16:creationId xmlns:a16="http://schemas.microsoft.com/office/drawing/2014/main" id="{03872FDB-1512-2E5C-BC30-836A84278CAB}"/>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7D0E4D0A-B812-E94E-A3BF-823D13FFAE76}"/>
              </a:ext>
            </a:extLst>
          </p:cNvPr>
          <p:cNvSpPr txBox="1"/>
          <p:nvPr/>
        </p:nvSpPr>
        <p:spPr>
          <a:xfrm>
            <a:off x="9778925" y="2528515"/>
            <a:ext cx="583814" cy="369332"/>
          </a:xfrm>
          <a:prstGeom prst="rect">
            <a:avLst/>
          </a:prstGeom>
          <a:noFill/>
        </p:spPr>
        <p:txBody>
          <a:bodyPr wrap="none" rtlCol="0">
            <a:spAutoFit/>
          </a:bodyPr>
          <a:lstStyle/>
          <a:p>
            <a:r>
              <a:rPr lang="en-US" dirty="0"/>
              <a:t>78%</a:t>
            </a:r>
            <a:endParaRPr lang="en-IE" dirty="0"/>
          </a:p>
        </p:txBody>
      </p:sp>
      <p:sp>
        <p:nvSpPr>
          <p:cNvPr id="12" name="Right Brace 11">
            <a:extLst>
              <a:ext uri="{FF2B5EF4-FFF2-40B4-BE49-F238E27FC236}">
                <a16:creationId xmlns:a16="http://schemas.microsoft.com/office/drawing/2014/main" id="{F7F0F4D3-4040-6A7C-9A12-30333C3FDD15}"/>
              </a:ext>
            </a:extLst>
          </p:cNvPr>
          <p:cNvSpPr/>
          <p:nvPr/>
        </p:nvSpPr>
        <p:spPr>
          <a:xfrm>
            <a:off x="11604031"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2F42F932-2483-08C4-0220-2A9B9EB14A53}"/>
              </a:ext>
            </a:extLst>
          </p:cNvPr>
          <p:cNvSpPr txBox="1"/>
          <p:nvPr/>
        </p:nvSpPr>
        <p:spPr>
          <a:xfrm>
            <a:off x="11651741" y="2528515"/>
            <a:ext cx="583814" cy="369332"/>
          </a:xfrm>
          <a:prstGeom prst="rect">
            <a:avLst/>
          </a:prstGeom>
          <a:noFill/>
        </p:spPr>
        <p:txBody>
          <a:bodyPr wrap="none" rtlCol="0">
            <a:spAutoFit/>
          </a:bodyPr>
          <a:lstStyle/>
          <a:p>
            <a:r>
              <a:rPr lang="en-US" dirty="0"/>
              <a:t>75%</a:t>
            </a:r>
            <a:endParaRPr lang="en-IE" dirty="0"/>
          </a:p>
        </p:txBody>
      </p:sp>
    </p:spTree>
    <p:extLst>
      <p:ext uri="{BB962C8B-B14F-4D97-AF65-F5344CB8AC3E}">
        <p14:creationId xmlns:p14="http://schemas.microsoft.com/office/powerpoint/2010/main" val="2610327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82% of all adults think palliative care is suitable for people of any age. 84% of adults from ROI agree and 78% of adults from NI agree.</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3728833087"/>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38%</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46%</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14%</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2%</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98476"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539938" y="2145049"/>
            <a:ext cx="892098" cy="338554"/>
          </a:xfrm>
          <a:prstGeom prst="rect">
            <a:avLst/>
          </a:prstGeom>
          <a:noFill/>
        </p:spPr>
        <p:txBody>
          <a:bodyPr wrap="square" rtlCol="0">
            <a:spAutoFit/>
          </a:bodyPr>
          <a:lstStyle/>
          <a:p>
            <a:pPr algn="ctr"/>
            <a:r>
              <a:rPr lang="en-IE" sz="1600" b="1" dirty="0"/>
              <a:t>32%</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539938" y="2948943"/>
            <a:ext cx="892098" cy="338554"/>
          </a:xfrm>
          <a:prstGeom prst="rect">
            <a:avLst/>
          </a:prstGeom>
          <a:noFill/>
        </p:spPr>
        <p:txBody>
          <a:bodyPr wrap="square" rtlCol="0">
            <a:spAutoFit/>
          </a:bodyPr>
          <a:lstStyle/>
          <a:p>
            <a:pPr algn="ctr"/>
            <a:r>
              <a:rPr lang="en-IE" sz="1600" b="1" dirty="0"/>
              <a:t>46%</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539938" y="3764045"/>
            <a:ext cx="892098" cy="338554"/>
          </a:xfrm>
          <a:prstGeom prst="rect">
            <a:avLst/>
          </a:prstGeom>
          <a:noFill/>
        </p:spPr>
        <p:txBody>
          <a:bodyPr wrap="square" rtlCol="0">
            <a:spAutoFit/>
          </a:bodyPr>
          <a:lstStyle/>
          <a:p>
            <a:pPr algn="ctr"/>
            <a:r>
              <a:rPr lang="en-IE" sz="1600" b="1" dirty="0"/>
              <a:t>16%</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539938" y="4551470"/>
            <a:ext cx="892098" cy="338554"/>
          </a:xfrm>
          <a:prstGeom prst="rect">
            <a:avLst/>
          </a:prstGeom>
          <a:noFill/>
        </p:spPr>
        <p:txBody>
          <a:bodyPr wrap="square" rtlCol="0">
            <a:spAutoFit/>
          </a:bodyPr>
          <a:lstStyle/>
          <a:p>
            <a:pPr algn="ctr"/>
            <a:r>
              <a:rPr lang="en-IE" sz="1600" b="1" dirty="0"/>
              <a:t>5%</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523982" y="5304384"/>
            <a:ext cx="892098" cy="338554"/>
          </a:xfrm>
          <a:prstGeom prst="rect">
            <a:avLst/>
          </a:prstGeom>
          <a:noFill/>
        </p:spPr>
        <p:txBody>
          <a:bodyPr wrap="square" rtlCol="0">
            <a:spAutoFit/>
          </a:bodyPr>
          <a:lstStyle/>
          <a:p>
            <a:pPr algn="ctr"/>
            <a:r>
              <a:rPr lang="en-IE" sz="1600" b="1" dirty="0"/>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65329"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IE" sz="1800" dirty="0">
                <a:solidFill>
                  <a:schemeClr val="tx1"/>
                </a:solidFill>
                <a:effectLst/>
                <a:latin typeface="Calibri" panose="020F0502020204030204" pitchFamily="34" charset="0"/>
                <a:ea typeface="Calibri" panose="020F0502020204030204" pitchFamily="34" charset="0"/>
              </a:rPr>
              <a:t>Palliative </a:t>
            </a:r>
            <a:r>
              <a:rPr lang="en-IE" sz="1800" dirty="0">
                <a:solidFill>
                  <a:schemeClr val="tx1"/>
                </a:solidFill>
                <a:effectLst/>
                <a:latin typeface="Calibri" panose="020F0502020204030204" pitchFamily="34" charset="0"/>
                <a:ea typeface="Times New Roman" panose="02020603050405020304" pitchFamily="18" charset="0"/>
              </a:rPr>
              <a:t>care is suitable for people of any age</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82%</a:t>
            </a:r>
            <a:endParaRPr lang="en-IE" dirty="0"/>
          </a:p>
        </p:txBody>
      </p:sp>
      <p:sp>
        <p:nvSpPr>
          <p:cNvPr id="6" name="Right Brace 5">
            <a:extLst>
              <a:ext uri="{FF2B5EF4-FFF2-40B4-BE49-F238E27FC236}">
                <a16:creationId xmlns:a16="http://schemas.microsoft.com/office/drawing/2014/main" id="{22BC4097-9613-8C4B-1359-315D4C7F348F}"/>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92F66953-67A6-AAE1-659D-4A050CA5CC41}"/>
              </a:ext>
            </a:extLst>
          </p:cNvPr>
          <p:cNvSpPr txBox="1"/>
          <p:nvPr/>
        </p:nvSpPr>
        <p:spPr>
          <a:xfrm>
            <a:off x="9778925" y="2528515"/>
            <a:ext cx="583814" cy="369332"/>
          </a:xfrm>
          <a:prstGeom prst="rect">
            <a:avLst/>
          </a:prstGeom>
          <a:noFill/>
        </p:spPr>
        <p:txBody>
          <a:bodyPr wrap="none" rtlCol="0">
            <a:spAutoFit/>
          </a:bodyPr>
          <a:lstStyle/>
          <a:p>
            <a:r>
              <a:rPr lang="en-US" dirty="0"/>
              <a:t>84%</a:t>
            </a:r>
            <a:endParaRPr lang="en-IE" dirty="0"/>
          </a:p>
        </p:txBody>
      </p:sp>
      <p:sp>
        <p:nvSpPr>
          <p:cNvPr id="12" name="Right Brace 11">
            <a:extLst>
              <a:ext uri="{FF2B5EF4-FFF2-40B4-BE49-F238E27FC236}">
                <a16:creationId xmlns:a16="http://schemas.microsoft.com/office/drawing/2014/main" id="{98560694-832A-3CB5-B7E9-05E33811B21C}"/>
              </a:ext>
            </a:extLst>
          </p:cNvPr>
          <p:cNvSpPr/>
          <p:nvPr/>
        </p:nvSpPr>
        <p:spPr>
          <a:xfrm>
            <a:off x="11562890"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4E51E6A6-759F-5147-AFE5-FA9991E46DE8}"/>
              </a:ext>
            </a:extLst>
          </p:cNvPr>
          <p:cNvSpPr txBox="1"/>
          <p:nvPr/>
        </p:nvSpPr>
        <p:spPr>
          <a:xfrm>
            <a:off x="11610600" y="2528515"/>
            <a:ext cx="583814" cy="369332"/>
          </a:xfrm>
          <a:prstGeom prst="rect">
            <a:avLst/>
          </a:prstGeom>
          <a:noFill/>
        </p:spPr>
        <p:txBody>
          <a:bodyPr wrap="none" rtlCol="0">
            <a:spAutoFit/>
          </a:bodyPr>
          <a:lstStyle/>
          <a:p>
            <a:r>
              <a:rPr lang="en-US" dirty="0"/>
              <a:t>78%</a:t>
            </a:r>
            <a:endParaRPr lang="en-IE" dirty="0"/>
          </a:p>
        </p:txBody>
      </p:sp>
    </p:spTree>
    <p:extLst>
      <p:ext uri="{BB962C8B-B14F-4D97-AF65-F5344CB8AC3E}">
        <p14:creationId xmlns:p14="http://schemas.microsoft.com/office/powerpoint/2010/main" val="3772276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noGrp="1"/>
          </p:cNvSpPr>
          <p:nvPr>
            <p:ph idx="4294967295"/>
          </p:nvPr>
        </p:nvSpPr>
        <p:spPr>
          <a:xfrm>
            <a:off x="3884206" y="2672526"/>
            <a:ext cx="4479389" cy="1255196"/>
          </a:xfrm>
          <a:prstGeom prst="rect">
            <a:avLst/>
          </a:prstGeom>
        </p:spPr>
        <p:txBody>
          <a:bodyPr>
            <a:noAutofit/>
          </a:bodyPr>
          <a:lstStyle/>
          <a:p>
            <a:pPr marL="0" lvl="0" indent="0">
              <a:buNone/>
            </a:pPr>
            <a:r>
              <a:rPr lang="en-US" sz="6000" b="1" dirty="0"/>
              <a:t>THANK YOU.</a:t>
            </a:r>
            <a:endParaRPr lang="en-IE" sz="6000" b="1" dirty="0"/>
          </a:p>
        </p:txBody>
      </p:sp>
      <p:pic>
        <p:nvPicPr>
          <p:cNvPr id="6" name="Picture 6"/>
          <p:cNvPicPr>
            <a:picLocks noChangeAspect="1"/>
          </p:cNvPicPr>
          <p:nvPr/>
        </p:nvPicPr>
        <p:blipFill>
          <a:blip r:embed="rId3"/>
          <a:stretch>
            <a:fillRect/>
          </a:stretch>
        </p:blipFill>
        <p:spPr>
          <a:xfrm>
            <a:off x="9737546" y="5550874"/>
            <a:ext cx="457419" cy="447342"/>
          </a:xfrm>
          <a:prstGeom prst="rect">
            <a:avLst/>
          </a:prstGeom>
          <a:noFill/>
          <a:ln cap="flat">
            <a:noFill/>
          </a:ln>
        </p:spPr>
      </p:pic>
      <p:pic>
        <p:nvPicPr>
          <p:cNvPr id="7" name="Picture 7"/>
          <p:cNvPicPr>
            <a:picLocks noChangeAspect="1"/>
          </p:cNvPicPr>
          <p:nvPr/>
        </p:nvPicPr>
        <p:blipFill>
          <a:blip r:embed="rId4"/>
          <a:stretch>
            <a:fillRect/>
          </a:stretch>
        </p:blipFill>
        <p:spPr>
          <a:xfrm>
            <a:off x="9721608" y="4890933"/>
            <a:ext cx="489295" cy="478523"/>
          </a:xfrm>
          <a:prstGeom prst="rect">
            <a:avLst/>
          </a:prstGeom>
          <a:noFill/>
          <a:ln cap="flat">
            <a:noFill/>
          </a:ln>
        </p:spPr>
      </p:pic>
      <p:sp>
        <p:nvSpPr>
          <p:cNvPr id="8" name="TextBox 9"/>
          <p:cNvSpPr txBox="1"/>
          <p:nvPr/>
        </p:nvSpPr>
        <p:spPr>
          <a:xfrm>
            <a:off x="10277618" y="4945532"/>
            <a:ext cx="215236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dirty="0">
                <a:solidFill>
                  <a:srgbClr val="595959"/>
                </a:solidFill>
                <a:uFillTx/>
                <a:latin typeface="Calibri"/>
              </a:rPr>
              <a:t>ireach.insights</a:t>
            </a:r>
            <a:endParaRPr lang="en-IE" sz="1800" b="1" i="0" u="none" strike="noStrike" kern="1200" cap="none" spc="0" baseline="0" dirty="0">
              <a:solidFill>
                <a:srgbClr val="595959"/>
              </a:solidFill>
              <a:uFillTx/>
              <a:latin typeface="Calibri"/>
            </a:endParaRPr>
          </a:p>
        </p:txBody>
      </p:sp>
      <p:sp>
        <p:nvSpPr>
          <p:cNvPr id="9" name="TextBox 11"/>
          <p:cNvSpPr txBox="1"/>
          <p:nvPr/>
        </p:nvSpPr>
        <p:spPr>
          <a:xfrm>
            <a:off x="10277618" y="5589882"/>
            <a:ext cx="215236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dirty="0">
                <a:solidFill>
                  <a:srgbClr val="595959"/>
                </a:solidFill>
                <a:uFillTx/>
                <a:latin typeface="Calibri"/>
              </a:rPr>
              <a:t>ireachinsights</a:t>
            </a:r>
            <a:endParaRPr lang="en-IE" sz="1800" b="1" i="0" u="none" strike="noStrike" kern="1200" cap="none" spc="0" baseline="0" dirty="0">
              <a:solidFill>
                <a:srgbClr val="595959"/>
              </a:solidFill>
              <a:uFillTx/>
              <a:latin typeface="Calibri"/>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1188" y="4192932"/>
            <a:ext cx="3312501" cy="1396950"/>
          </a:xfrm>
          <a:prstGeom prst="rect">
            <a:avLst/>
          </a:prstGeom>
        </p:spPr>
      </p:pic>
      <p:sp>
        <p:nvSpPr>
          <p:cNvPr id="3" name="Slide Number Placeholder 2">
            <a:extLst>
              <a:ext uri="{FF2B5EF4-FFF2-40B4-BE49-F238E27FC236}">
                <a16:creationId xmlns:a16="http://schemas.microsoft.com/office/drawing/2014/main" id="{4AAE60D0-B5AB-449A-82D6-A55D91EB8FDB}"/>
              </a:ext>
            </a:extLst>
          </p:cNvPr>
          <p:cNvSpPr>
            <a:spLocks noGrp="1"/>
          </p:cNvSpPr>
          <p:nvPr>
            <p:ph type="sldNum" sz="quarter" idx="13"/>
          </p:nvPr>
        </p:nvSpPr>
        <p:spPr/>
        <p:txBody>
          <a:bodyPr/>
          <a:lstStyle/>
          <a:p>
            <a:fld id="{991FF55F-C636-4A1C-86B2-4F22B44AAE44}" type="slidenum">
              <a:rPr lang="en-IE" smtClean="0"/>
              <a:t>14</a:t>
            </a:fld>
            <a:endParaRPr lang="en-IE"/>
          </a:p>
        </p:txBody>
      </p:sp>
      <p:sp>
        <p:nvSpPr>
          <p:cNvPr id="11" name="Rectangle 10">
            <a:extLst>
              <a:ext uri="{FF2B5EF4-FFF2-40B4-BE49-F238E27FC236}">
                <a16:creationId xmlns:a16="http://schemas.microsoft.com/office/drawing/2014/main" id="{F486985E-3407-4270-8D14-B4E7301D8B68}"/>
              </a:ext>
            </a:extLst>
          </p:cNvPr>
          <p:cNvSpPr/>
          <p:nvPr/>
        </p:nvSpPr>
        <p:spPr>
          <a:xfrm>
            <a:off x="0" y="4160705"/>
            <a:ext cx="3193368" cy="203132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dirty="0">
                <a:solidFill>
                  <a:schemeClr val="tx1">
                    <a:lumMod val="85000"/>
                    <a:lumOff val="15000"/>
                  </a:schemeClr>
                </a:solidFill>
                <a:uFillTx/>
                <a:latin typeface="Calibri"/>
              </a:rPr>
              <a:t>Oisin Byrne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dirty="0">
                <a:solidFill>
                  <a:schemeClr val="tx1">
                    <a:lumMod val="85000"/>
                    <a:lumOff val="15000"/>
                  </a:schemeClr>
                </a:solidFill>
                <a:latin typeface="Calibri"/>
              </a:rPr>
              <a:t>Research </a:t>
            </a:r>
            <a:r>
              <a:rPr lang="en-GB" sz="1800" b="0" i="0" u="none" strike="noStrike" kern="1200" cap="none" spc="0" baseline="0" dirty="0">
                <a:solidFill>
                  <a:schemeClr val="tx1">
                    <a:lumMod val="85000"/>
                    <a:lumOff val="15000"/>
                  </a:schemeClr>
                </a:solidFill>
                <a:uFillTx/>
                <a:latin typeface="Calibri"/>
              </a:rPr>
              <a:t>Director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dirty="0">
                <a:solidFill>
                  <a:schemeClr val="tx1">
                    <a:lumMod val="85000"/>
                    <a:lumOff val="15000"/>
                  </a:schemeClr>
                </a:solidFill>
                <a:uFillTx/>
                <a:latin typeface="Calibri"/>
                <a:hlinkClick r:id="rId6"/>
              </a:rPr>
              <a:t>oisin.byrne@ireachhq.com</a:t>
            </a:r>
            <a:endParaRPr lang="en-IE" sz="1800" b="0" i="0" u="none" strike="noStrike" kern="1200" cap="none" spc="0" baseline="0" dirty="0">
              <a:solidFill>
                <a:schemeClr val="tx1">
                  <a:lumMod val="85000"/>
                  <a:lumOff val="15000"/>
                </a:schemeClr>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dirty="0">
              <a:solidFill>
                <a:schemeClr val="tx1">
                  <a:lumMod val="85000"/>
                  <a:lumOff val="15000"/>
                </a:schemeClr>
              </a:solidFill>
              <a:latin typeface="Calibri"/>
            </a:endParaRPr>
          </a:p>
          <a:p>
            <a:pPr lvl="0" algn="ctr">
              <a:defRPr sz="1800" b="0" i="0" u="none" strike="noStrike" kern="0" cap="none" spc="0" baseline="0">
                <a:solidFill>
                  <a:srgbClr val="000000"/>
                </a:solidFill>
                <a:uFillTx/>
              </a:defRPr>
            </a:pPr>
            <a:r>
              <a:rPr lang="en-GB" b="1" dirty="0">
                <a:solidFill>
                  <a:schemeClr val="tx1">
                    <a:lumMod val="85000"/>
                    <a:lumOff val="15000"/>
                  </a:schemeClr>
                </a:solidFill>
              </a:rPr>
              <a:t>Juliette Byrne</a:t>
            </a:r>
          </a:p>
          <a:p>
            <a:pPr lvl="0" algn="ctr">
              <a:defRPr sz="1800" b="0" i="0" u="none" strike="noStrike" kern="0" cap="none" spc="0" baseline="0">
                <a:solidFill>
                  <a:srgbClr val="000000"/>
                </a:solidFill>
                <a:uFillTx/>
              </a:defRPr>
            </a:pPr>
            <a:r>
              <a:rPr lang="en-GB" dirty="0">
                <a:solidFill>
                  <a:schemeClr val="tx1">
                    <a:lumMod val="85000"/>
                    <a:lumOff val="15000"/>
                  </a:schemeClr>
                </a:solidFill>
              </a:rPr>
              <a:t>Lead Research Analyst</a:t>
            </a:r>
          </a:p>
          <a:p>
            <a:pPr lvl="0" algn="ctr">
              <a:defRPr sz="1800" b="0" i="0" u="none" strike="noStrike" kern="0" cap="none" spc="0" baseline="0">
                <a:solidFill>
                  <a:srgbClr val="000000"/>
                </a:solidFill>
                <a:uFillTx/>
              </a:defRPr>
            </a:pPr>
            <a:r>
              <a:rPr lang="en-GB">
                <a:solidFill>
                  <a:schemeClr val="tx1">
                    <a:lumMod val="85000"/>
                    <a:lumOff val="15000"/>
                  </a:schemeClr>
                </a:solidFill>
                <a:hlinkClick r:id="rId7"/>
              </a:rPr>
              <a:t>Juliette.byrne@</a:t>
            </a:r>
            <a:r>
              <a:rPr lang="en-GB" dirty="0">
                <a:solidFill>
                  <a:schemeClr val="tx1">
                    <a:lumMod val="85000"/>
                    <a:lumOff val="15000"/>
                  </a:schemeClr>
                </a:solidFill>
                <a:hlinkClick r:id="rId7"/>
              </a:rPr>
              <a:t>ireachhq.com</a:t>
            </a:r>
            <a:r>
              <a:rPr lang="en-GB" dirty="0">
                <a:solidFill>
                  <a:schemeClr val="tx1">
                    <a:lumMod val="85000"/>
                    <a:lumOff val="15000"/>
                  </a:schemeClr>
                </a:solidFill>
              </a:rPr>
              <a:t> </a:t>
            </a:r>
          </a:p>
        </p:txBody>
      </p:sp>
    </p:spTree>
    <p:extLst>
      <p:ext uri="{BB962C8B-B14F-4D97-AF65-F5344CB8AC3E}">
        <p14:creationId xmlns:p14="http://schemas.microsoft.com/office/powerpoint/2010/main" val="3986744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00587" y="2875002"/>
            <a:ext cx="7496175" cy="1107996"/>
          </a:xfrm>
          <a:prstGeom prst="rect">
            <a:avLst/>
          </a:prstGeom>
          <a:noFill/>
        </p:spPr>
        <p:txBody>
          <a:bodyPr wrap="square" rtlCol="0">
            <a:spAutoFit/>
          </a:bodyPr>
          <a:lstStyle/>
          <a:p>
            <a:pPr algn="ctr"/>
            <a:r>
              <a:rPr lang="en-US" sz="6600" b="1" dirty="0">
                <a:solidFill>
                  <a:schemeClr val="tx1">
                    <a:lumMod val="85000"/>
                    <a:lumOff val="15000"/>
                  </a:schemeClr>
                </a:solidFill>
              </a:rPr>
              <a:t>APPENDIX</a:t>
            </a:r>
          </a:p>
        </p:txBody>
      </p:sp>
    </p:spTree>
    <p:extLst>
      <p:ext uri="{BB962C8B-B14F-4D97-AF65-F5344CB8AC3E}">
        <p14:creationId xmlns:p14="http://schemas.microsoft.com/office/powerpoint/2010/main" val="1344385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4CF428-3423-F291-1BE9-22B9CD827034}"/>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n=1,500)</a:t>
            </a:r>
          </a:p>
        </p:txBody>
      </p:sp>
      <p:graphicFrame>
        <p:nvGraphicFramePr>
          <p:cNvPr id="2" name="Table 1">
            <a:extLst>
              <a:ext uri="{FF2B5EF4-FFF2-40B4-BE49-F238E27FC236}">
                <a16:creationId xmlns:a16="http://schemas.microsoft.com/office/drawing/2014/main" id="{3B7198AC-7C63-1B3A-4D51-0BCD9FEF56C0}"/>
              </a:ext>
            </a:extLst>
          </p:cNvPr>
          <p:cNvGraphicFramePr>
            <a:graphicFrameLocks noGrp="1"/>
          </p:cNvGraphicFramePr>
          <p:nvPr>
            <p:extLst>
              <p:ext uri="{D42A27DB-BD31-4B8C-83A1-F6EECF244321}">
                <p14:modId xmlns:p14="http://schemas.microsoft.com/office/powerpoint/2010/main" val="2487508758"/>
              </p:ext>
            </p:extLst>
          </p:nvPr>
        </p:nvGraphicFramePr>
        <p:xfrm>
          <a:off x="838200" y="1335088"/>
          <a:ext cx="10515602" cy="4271962"/>
        </p:xfrm>
        <a:graphic>
          <a:graphicData uri="http://schemas.openxmlformats.org/drawingml/2006/table">
            <a:tbl>
              <a:tblPr>
                <a:tableStyleId>{5C22544A-7EE6-4342-B048-85BDC9FD1C3A}</a:tableStyleId>
              </a:tblPr>
              <a:tblGrid>
                <a:gridCol w="2935946">
                  <a:extLst>
                    <a:ext uri="{9D8B030D-6E8A-4147-A177-3AD203B41FA5}">
                      <a16:colId xmlns:a16="http://schemas.microsoft.com/office/drawing/2014/main" val="204976784"/>
                    </a:ext>
                  </a:extLst>
                </a:gridCol>
                <a:gridCol w="947457">
                  <a:extLst>
                    <a:ext uri="{9D8B030D-6E8A-4147-A177-3AD203B41FA5}">
                      <a16:colId xmlns:a16="http://schemas.microsoft.com/office/drawing/2014/main" val="55654359"/>
                    </a:ext>
                  </a:extLst>
                </a:gridCol>
                <a:gridCol w="947457">
                  <a:extLst>
                    <a:ext uri="{9D8B030D-6E8A-4147-A177-3AD203B41FA5}">
                      <a16:colId xmlns:a16="http://schemas.microsoft.com/office/drawing/2014/main" val="1137903853"/>
                    </a:ext>
                  </a:extLst>
                </a:gridCol>
                <a:gridCol w="947457">
                  <a:extLst>
                    <a:ext uri="{9D8B030D-6E8A-4147-A177-3AD203B41FA5}">
                      <a16:colId xmlns:a16="http://schemas.microsoft.com/office/drawing/2014/main" val="678338338"/>
                    </a:ext>
                  </a:extLst>
                </a:gridCol>
                <a:gridCol w="947457">
                  <a:extLst>
                    <a:ext uri="{9D8B030D-6E8A-4147-A177-3AD203B41FA5}">
                      <a16:colId xmlns:a16="http://schemas.microsoft.com/office/drawing/2014/main" val="3984618688"/>
                    </a:ext>
                  </a:extLst>
                </a:gridCol>
                <a:gridCol w="947457">
                  <a:extLst>
                    <a:ext uri="{9D8B030D-6E8A-4147-A177-3AD203B41FA5}">
                      <a16:colId xmlns:a16="http://schemas.microsoft.com/office/drawing/2014/main" val="4066019555"/>
                    </a:ext>
                  </a:extLst>
                </a:gridCol>
                <a:gridCol w="947457">
                  <a:extLst>
                    <a:ext uri="{9D8B030D-6E8A-4147-A177-3AD203B41FA5}">
                      <a16:colId xmlns:a16="http://schemas.microsoft.com/office/drawing/2014/main" val="3100699481"/>
                    </a:ext>
                  </a:extLst>
                </a:gridCol>
                <a:gridCol w="947457">
                  <a:extLst>
                    <a:ext uri="{9D8B030D-6E8A-4147-A177-3AD203B41FA5}">
                      <a16:colId xmlns:a16="http://schemas.microsoft.com/office/drawing/2014/main" val="3429795160"/>
                    </a:ext>
                  </a:extLst>
                </a:gridCol>
                <a:gridCol w="947457">
                  <a:extLst>
                    <a:ext uri="{9D8B030D-6E8A-4147-A177-3AD203B41FA5}">
                      <a16:colId xmlns:a16="http://schemas.microsoft.com/office/drawing/2014/main" val="1642521852"/>
                    </a:ext>
                  </a:extLst>
                </a:gridCol>
              </a:tblGrid>
              <a:tr h="169606">
                <a:tc gridSpan="9">
                  <a:txBody>
                    <a:bodyPr/>
                    <a:lstStyle/>
                    <a:p>
                      <a:pPr algn="l" fontAlgn="ctr"/>
                      <a:r>
                        <a:rPr lang="en-US" sz="1100" u="none" strike="noStrike">
                          <a:effectLst/>
                        </a:rPr>
                        <a:t>Please select how much you agree wuth the following statements:</a:t>
                      </a:r>
                      <a:endParaRPr lang="en-US" sz="1100" b="1" i="0" u="none" strike="noStrike">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618739248"/>
                  </a:ext>
                </a:extLst>
              </a:tr>
              <a:tr h="628714">
                <a:tc rowSpan="2">
                  <a:txBody>
                    <a:bodyPr/>
                    <a:lstStyle/>
                    <a:p>
                      <a:pPr algn="l" fontAlgn="ctr"/>
                      <a:r>
                        <a:rPr lang="en-US" sz="1100" u="none" strike="noStrike">
                          <a:effectLst/>
                        </a:rPr>
                        <a:t>Cell content:</a:t>
                      </a:r>
                      <a:br>
                        <a:rPr lang="en-US" sz="1100" u="none" strike="noStrike">
                          <a:effectLst/>
                        </a:rPr>
                      </a:br>
                      <a:r>
                        <a:rPr lang="en-US" sz="1100" u="none" strike="noStrike">
                          <a:effectLst/>
                        </a:rPr>
                        <a:t> Column%</a:t>
                      </a:r>
                      <a:br>
                        <a:rPr lang="en-US" sz="1100" u="none" strike="noStrike">
                          <a:effectLst/>
                        </a:rPr>
                      </a:br>
                      <a:r>
                        <a:rPr lang="en-US" sz="1100" u="none" strike="noStrike">
                          <a:effectLst/>
                        </a:rPr>
                        <a:t> Chi2 level(W): 5</a:t>
                      </a:r>
                      <a:endParaRPr lang="en-US" sz="1100" b="0"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dirty="0">
                          <a:effectLst/>
                        </a:rPr>
                        <a:t> </a:t>
                      </a:r>
                      <a:endParaRPr lang="en-IE" sz="1100" b="1" i="0" u="none" strike="noStrike" dirty="0">
                        <a:effectLst/>
                        <a:latin typeface="Calibri" panose="020F0502020204030204" pitchFamily="34" charset="0"/>
                      </a:endParaRPr>
                    </a:p>
                  </a:txBody>
                  <a:tcPr marL="5848" marR="5848" marT="5848" marB="0" anchor="ctr"/>
                </a:tc>
                <a:tc gridSpan="3">
                  <a:txBody>
                    <a:bodyPr/>
                    <a:lstStyle/>
                    <a:p>
                      <a:pPr algn="ctr" fontAlgn="ctr"/>
                      <a:r>
                        <a:rPr lang="en-IE" sz="1100" u="none" strike="noStrike">
                          <a:effectLst/>
                        </a:rPr>
                        <a:t>What gender are you?</a:t>
                      </a:r>
                      <a:endParaRPr lang="en-IE" sz="1100" b="1" i="0" u="none" strike="noStrike">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a:txBody>
                    <a:bodyPr/>
                    <a:lstStyle/>
                    <a:p>
                      <a:pPr algn="ctr" fontAlgn="ctr"/>
                      <a:r>
                        <a:rPr lang="en-IE" sz="1100" u="none" strike="noStrike">
                          <a:effectLst/>
                        </a:rPr>
                        <a:t>18 to 24</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25 to 34</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45 to 54</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55plus</a:t>
                      </a:r>
                      <a:endParaRPr lang="en-IE" sz="1100" b="1"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516701449"/>
                  </a:ext>
                </a:extLst>
              </a:tr>
              <a:tr h="169606">
                <a:tc vMerge="1">
                  <a:txBody>
                    <a:bodyPr/>
                    <a:lstStyle/>
                    <a:p>
                      <a:endParaRPr lang="en-IE"/>
                    </a:p>
                  </a:txBody>
                  <a:tcPr/>
                </a:tc>
                <a:tc>
                  <a:txBody>
                    <a:bodyPr/>
                    <a:lstStyle/>
                    <a:p>
                      <a:pPr algn="ctr" fontAlgn="ctr"/>
                      <a:r>
                        <a:rPr lang="en-IE" sz="1100" u="none" strike="noStrike">
                          <a:effectLst/>
                        </a:rPr>
                        <a:t>Total</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Male</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Female</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Other</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18 to 24</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25 - 34</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45 - 54</a:t>
                      </a:r>
                      <a:endParaRPr lang="en-IE" sz="1100" b="1" i="0" u="none" strike="noStrike">
                        <a:effectLst/>
                        <a:latin typeface="Calibri" panose="020F0502020204030204" pitchFamily="34" charset="0"/>
                      </a:endParaRPr>
                    </a:p>
                  </a:txBody>
                  <a:tcPr marL="5848" marR="5848" marT="5848" marB="0" anchor="ctr"/>
                </a:tc>
                <a:tc>
                  <a:txBody>
                    <a:bodyPr/>
                    <a:lstStyle/>
                    <a:p>
                      <a:pPr algn="ctr" fontAlgn="ctr"/>
                      <a:r>
                        <a:rPr lang="en-IE" sz="1100" u="none" strike="noStrike">
                          <a:effectLst/>
                        </a:rPr>
                        <a:t>55 +</a:t>
                      </a:r>
                      <a:endParaRPr lang="en-IE" sz="1100" b="1"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554778053"/>
                  </a:ext>
                </a:extLst>
              </a:tr>
              <a:tr h="169606">
                <a:tc>
                  <a:txBody>
                    <a:bodyPr/>
                    <a:lstStyle/>
                    <a:p>
                      <a:pPr algn="l" fontAlgn="ctr"/>
                      <a:r>
                        <a:rPr lang="en-IE" sz="1100" u="none" strike="noStrike">
                          <a:effectLst/>
                        </a:rPr>
                        <a:t>All Ireland</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1502</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723</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779</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144</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168</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346</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467</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34163393"/>
                  </a:ext>
                </a:extLst>
              </a:tr>
              <a:tr h="169606">
                <a:tc gridSpan="9">
                  <a:txBody>
                    <a:bodyPr/>
                    <a:lstStyle/>
                    <a:p>
                      <a:pPr algn="l" fontAlgn="ctr"/>
                      <a:r>
                        <a:rPr lang="en-US" sz="1100" b="1" u="none" strike="noStrike" dirty="0">
                          <a:effectLst/>
                        </a:rPr>
                        <a:t>If a person is receiving palliative care, it means they are in the last days or weeks of their life</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7419103"/>
                  </a:ext>
                </a:extLst>
              </a:tr>
              <a:tr h="169606">
                <a:tc>
                  <a:txBody>
                    <a:bodyPr/>
                    <a:lstStyle/>
                    <a:p>
                      <a:pPr algn="l" fontAlgn="ctr"/>
                      <a:r>
                        <a:rPr lang="en-IE" sz="1100" u="none" strike="noStrike">
                          <a:effectLst/>
                        </a:rPr>
                        <a:t>Strongly 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16 %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895937538"/>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37 %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87780267"/>
                  </a:ext>
                </a:extLst>
              </a:tr>
              <a:tr h="169606">
                <a:tc>
                  <a:txBody>
                    <a:bodyPr/>
                    <a:lstStyle/>
                    <a:p>
                      <a:pPr algn="l" fontAlgn="ctr"/>
                      <a:r>
                        <a:rPr lang="en-IE" sz="1100" u="none" strike="noStrike">
                          <a:effectLst/>
                        </a:rPr>
                        <a:t>Neutral</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763939362"/>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26 %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970915016"/>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962806375"/>
                  </a:ext>
                </a:extLst>
              </a:tr>
              <a:tr h="169606">
                <a:tc gridSpan="9">
                  <a:txBody>
                    <a:bodyPr/>
                    <a:lstStyle/>
                    <a:p>
                      <a:pPr algn="l" fontAlgn="ctr"/>
                      <a:r>
                        <a:rPr lang="en-US" sz="1100" b="1" u="none" strike="noStrike" dirty="0">
                          <a:effectLst/>
                        </a:rPr>
                        <a:t>I prefer not to think or talk about palliative care</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938925827"/>
                  </a:ext>
                </a:extLst>
              </a:tr>
              <a:tr h="169606">
                <a:tc>
                  <a:txBody>
                    <a:bodyPr/>
                    <a:lstStyle/>
                    <a:p>
                      <a:pPr algn="l" fontAlgn="ctr"/>
                      <a:r>
                        <a:rPr lang="en-IE" sz="1100" u="none" strike="noStrike">
                          <a:effectLst/>
                        </a:rPr>
                        <a:t>Strongly 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72012471"/>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912408683"/>
                  </a:ext>
                </a:extLst>
              </a:tr>
              <a:tr h="169606">
                <a:tc>
                  <a:txBody>
                    <a:bodyPr/>
                    <a:lstStyle/>
                    <a:p>
                      <a:pPr algn="l" fontAlgn="ctr"/>
                      <a:r>
                        <a:rPr lang="en-IE" sz="1100" u="none" strike="noStrike">
                          <a:effectLst/>
                        </a:rPr>
                        <a:t>Neutral</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31 %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33 %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312210232"/>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67851271"/>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9 %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988516865"/>
                  </a:ext>
                </a:extLst>
              </a:tr>
              <a:tr h="169606">
                <a:tc gridSpan="9">
                  <a:txBody>
                    <a:bodyPr/>
                    <a:lstStyle/>
                    <a:p>
                      <a:pPr algn="l" fontAlgn="ctr"/>
                      <a:r>
                        <a:rPr lang="en-US" sz="1100" b="1" u="none" strike="noStrike" dirty="0">
                          <a:effectLst/>
                        </a:rPr>
                        <a:t>Palliative care may be suitable for a number of years</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362837255"/>
                  </a:ext>
                </a:extLst>
              </a:tr>
              <a:tr h="169606">
                <a:tc>
                  <a:txBody>
                    <a:bodyPr/>
                    <a:lstStyle/>
                    <a:p>
                      <a:pPr algn="l" fontAlgn="ctr"/>
                      <a:r>
                        <a:rPr lang="en-IE" sz="1100" u="none" strike="noStrike">
                          <a:effectLst/>
                        </a:rPr>
                        <a:t>Strongly 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21 %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4024723839"/>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570395656"/>
                  </a:ext>
                </a:extLst>
              </a:tr>
              <a:tr h="169606">
                <a:tc>
                  <a:txBody>
                    <a:bodyPr/>
                    <a:lstStyle/>
                    <a:p>
                      <a:pPr algn="l" fontAlgn="ctr"/>
                      <a:r>
                        <a:rPr lang="en-IE" sz="1100" u="none" strike="noStrike">
                          <a:effectLst/>
                        </a:rPr>
                        <a:t>Neutral</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16 %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951051314"/>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8 %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69967627"/>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0 %</a:t>
                      </a:r>
                      <a:endParaRPr lang="en-IE" sz="1100" b="0" i="0" u="none" strike="noStrike" dirty="0">
                        <a:effectLst/>
                        <a:latin typeface="Calibri" panose="020F0502020204030204" pitchFamily="34" charset="0"/>
                      </a:endParaRPr>
                    </a:p>
                  </a:txBody>
                  <a:tcPr marL="5848" marR="5848" marT="5848" marB="0" anchor="ctr"/>
                </a:tc>
                <a:extLst>
                  <a:ext uri="{0D108BD9-81ED-4DB2-BD59-A6C34878D82A}">
                    <a16:rowId xmlns:a16="http://schemas.microsoft.com/office/drawing/2014/main" val="3167887625"/>
                  </a:ext>
                </a:extLst>
              </a:tr>
            </a:tbl>
          </a:graphicData>
        </a:graphic>
      </p:graphicFrame>
    </p:spTree>
    <p:extLst>
      <p:ext uri="{BB962C8B-B14F-4D97-AF65-F5344CB8AC3E}">
        <p14:creationId xmlns:p14="http://schemas.microsoft.com/office/powerpoint/2010/main" val="4065118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4CF428-3423-F291-1BE9-22B9CD827034}"/>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n=1,500)</a:t>
            </a:r>
          </a:p>
        </p:txBody>
      </p:sp>
      <p:graphicFrame>
        <p:nvGraphicFramePr>
          <p:cNvPr id="3" name="Table 2">
            <a:extLst>
              <a:ext uri="{FF2B5EF4-FFF2-40B4-BE49-F238E27FC236}">
                <a16:creationId xmlns:a16="http://schemas.microsoft.com/office/drawing/2014/main" id="{13F1E508-2EE7-33ED-E3BB-C64C77EB394E}"/>
              </a:ext>
            </a:extLst>
          </p:cNvPr>
          <p:cNvGraphicFramePr>
            <a:graphicFrameLocks noGrp="1"/>
          </p:cNvGraphicFramePr>
          <p:nvPr>
            <p:extLst>
              <p:ext uri="{D42A27DB-BD31-4B8C-83A1-F6EECF244321}">
                <p14:modId xmlns:p14="http://schemas.microsoft.com/office/powerpoint/2010/main" val="881131468"/>
              </p:ext>
            </p:extLst>
          </p:nvPr>
        </p:nvGraphicFramePr>
        <p:xfrm>
          <a:off x="838200" y="1903413"/>
          <a:ext cx="10515602" cy="3122784"/>
        </p:xfrm>
        <a:graphic>
          <a:graphicData uri="http://schemas.openxmlformats.org/drawingml/2006/table">
            <a:tbl>
              <a:tblPr>
                <a:tableStyleId>{5C22544A-7EE6-4342-B048-85BDC9FD1C3A}</a:tableStyleId>
              </a:tblPr>
              <a:tblGrid>
                <a:gridCol w="2935946">
                  <a:extLst>
                    <a:ext uri="{9D8B030D-6E8A-4147-A177-3AD203B41FA5}">
                      <a16:colId xmlns:a16="http://schemas.microsoft.com/office/drawing/2014/main" val="487424230"/>
                    </a:ext>
                  </a:extLst>
                </a:gridCol>
                <a:gridCol w="947457">
                  <a:extLst>
                    <a:ext uri="{9D8B030D-6E8A-4147-A177-3AD203B41FA5}">
                      <a16:colId xmlns:a16="http://schemas.microsoft.com/office/drawing/2014/main" val="1115194595"/>
                    </a:ext>
                  </a:extLst>
                </a:gridCol>
                <a:gridCol w="947457">
                  <a:extLst>
                    <a:ext uri="{9D8B030D-6E8A-4147-A177-3AD203B41FA5}">
                      <a16:colId xmlns:a16="http://schemas.microsoft.com/office/drawing/2014/main" val="573002188"/>
                    </a:ext>
                  </a:extLst>
                </a:gridCol>
                <a:gridCol w="947457">
                  <a:extLst>
                    <a:ext uri="{9D8B030D-6E8A-4147-A177-3AD203B41FA5}">
                      <a16:colId xmlns:a16="http://schemas.microsoft.com/office/drawing/2014/main" val="1149464669"/>
                    </a:ext>
                  </a:extLst>
                </a:gridCol>
                <a:gridCol w="947457">
                  <a:extLst>
                    <a:ext uri="{9D8B030D-6E8A-4147-A177-3AD203B41FA5}">
                      <a16:colId xmlns:a16="http://schemas.microsoft.com/office/drawing/2014/main" val="1097530093"/>
                    </a:ext>
                  </a:extLst>
                </a:gridCol>
                <a:gridCol w="947457">
                  <a:extLst>
                    <a:ext uri="{9D8B030D-6E8A-4147-A177-3AD203B41FA5}">
                      <a16:colId xmlns:a16="http://schemas.microsoft.com/office/drawing/2014/main" val="2737477640"/>
                    </a:ext>
                  </a:extLst>
                </a:gridCol>
                <a:gridCol w="947457">
                  <a:extLst>
                    <a:ext uri="{9D8B030D-6E8A-4147-A177-3AD203B41FA5}">
                      <a16:colId xmlns:a16="http://schemas.microsoft.com/office/drawing/2014/main" val="1748049539"/>
                    </a:ext>
                  </a:extLst>
                </a:gridCol>
                <a:gridCol w="947457">
                  <a:extLst>
                    <a:ext uri="{9D8B030D-6E8A-4147-A177-3AD203B41FA5}">
                      <a16:colId xmlns:a16="http://schemas.microsoft.com/office/drawing/2014/main" val="707440879"/>
                    </a:ext>
                  </a:extLst>
                </a:gridCol>
                <a:gridCol w="947457">
                  <a:extLst>
                    <a:ext uri="{9D8B030D-6E8A-4147-A177-3AD203B41FA5}">
                      <a16:colId xmlns:a16="http://schemas.microsoft.com/office/drawing/2014/main" val="2611280844"/>
                    </a:ext>
                  </a:extLst>
                </a:gridCol>
              </a:tblGrid>
              <a:tr h="169606">
                <a:tc gridSpan="9">
                  <a:txBody>
                    <a:bodyPr/>
                    <a:lstStyle/>
                    <a:p>
                      <a:pPr algn="l" fontAlgn="ctr"/>
                      <a:r>
                        <a:rPr lang="en-US" sz="1100" b="1" u="none" strike="noStrike" dirty="0">
                          <a:effectLst/>
                        </a:rPr>
                        <a:t>Palliative care supports family, friends and carers during an illness and afterwards</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07351532"/>
                  </a:ext>
                </a:extLst>
              </a:tr>
              <a:tr h="169606">
                <a:tc>
                  <a:txBody>
                    <a:bodyPr/>
                    <a:lstStyle/>
                    <a:p>
                      <a:pPr algn="l" fontAlgn="ctr"/>
                      <a:r>
                        <a:rPr lang="en-IE" sz="1100" u="none" strike="noStrike" dirty="0">
                          <a:effectLst/>
                        </a:rPr>
                        <a:t>Strongly 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40 %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066707766"/>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49 %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800927428"/>
                  </a:ext>
                </a:extLst>
              </a:tr>
              <a:tr h="169606">
                <a:tc>
                  <a:txBody>
                    <a:bodyPr/>
                    <a:lstStyle/>
                    <a:p>
                      <a:pPr algn="l" fontAlgn="ctr"/>
                      <a:r>
                        <a:rPr lang="en-IE" sz="1100" u="none" strike="noStrike" dirty="0">
                          <a:effectLst/>
                        </a:rPr>
                        <a:t>Neutral</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18 %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648406086"/>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174674055"/>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065595535"/>
                  </a:ext>
                </a:extLst>
              </a:tr>
              <a:tr h="169606">
                <a:tc gridSpan="9">
                  <a:txBody>
                    <a:bodyPr/>
                    <a:lstStyle/>
                    <a:p>
                      <a:pPr algn="l" fontAlgn="ctr"/>
                      <a:r>
                        <a:rPr lang="en-US" sz="1100" b="1" u="none" strike="noStrike" dirty="0">
                          <a:effectLst/>
                        </a:rPr>
                        <a:t>Palliative care should be considered as early as possible when diagnosed with a life limiting illness</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168461387"/>
                  </a:ext>
                </a:extLst>
              </a:tr>
              <a:tr h="169606">
                <a:tc>
                  <a:txBody>
                    <a:bodyPr/>
                    <a:lstStyle/>
                    <a:p>
                      <a:pPr algn="l" fontAlgn="ctr"/>
                      <a:r>
                        <a:rPr lang="en-IE" sz="1100" u="none" strike="noStrike">
                          <a:effectLst/>
                        </a:rPr>
                        <a:t>Strongly 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551668861"/>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910638756"/>
                  </a:ext>
                </a:extLst>
              </a:tr>
              <a:tr h="169606">
                <a:tc>
                  <a:txBody>
                    <a:bodyPr/>
                    <a:lstStyle/>
                    <a:p>
                      <a:pPr algn="l" fontAlgn="ctr"/>
                      <a:r>
                        <a:rPr lang="en-IE" sz="1100" u="none" strike="noStrike">
                          <a:effectLst/>
                        </a:rPr>
                        <a:t>Neutral</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207734026"/>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775994323"/>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337810873"/>
                  </a:ext>
                </a:extLst>
              </a:tr>
              <a:tr h="169606">
                <a:tc gridSpan="9">
                  <a:txBody>
                    <a:bodyPr/>
                    <a:lstStyle/>
                    <a:p>
                      <a:pPr algn="l" fontAlgn="ctr"/>
                      <a:r>
                        <a:rPr lang="en-US" sz="1100" b="1" u="none" strike="noStrike" dirty="0">
                          <a:effectLst/>
                        </a:rPr>
                        <a:t>Palliative care is beneficial for anyone with a life limiting illness</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736030952"/>
                  </a:ext>
                </a:extLst>
              </a:tr>
              <a:tr h="169606">
                <a:tc>
                  <a:txBody>
                    <a:bodyPr/>
                    <a:lstStyle/>
                    <a:p>
                      <a:pPr algn="l" fontAlgn="ctr"/>
                      <a:r>
                        <a:rPr lang="en-IE" sz="1100" u="none" strike="noStrike" dirty="0">
                          <a:effectLst/>
                        </a:rPr>
                        <a:t>Strongly 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44 %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4098729295"/>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4293477552"/>
                  </a:ext>
                </a:extLst>
              </a:tr>
              <a:tr h="169606">
                <a:tc>
                  <a:txBody>
                    <a:bodyPr/>
                    <a:lstStyle/>
                    <a:p>
                      <a:pPr algn="l" fontAlgn="ctr"/>
                      <a:r>
                        <a:rPr lang="en-IE" sz="1100" u="none" strike="noStrike">
                          <a:effectLst/>
                        </a:rPr>
                        <a:t>Neutral</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15 %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444266954"/>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891280865"/>
                  </a:ext>
                </a:extLst>
              </a:tr>
              <a:tr h="169606">
                <a:tc>
                  <a:txBody>
                    <a:bodyPr/>
                    <a:lstStyle/>
                    <a:p>
                      <a:pPr algn="l" fontAlgn="ctr"/>
                      <a:r>
                        <a:rPr lang="en-IE" sz="1100" u="none" strike="noStrike" dirty="0">
                          <a:effectLst/>
                        </a:rPr>
                        <a:t>Strongly Disagree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0 %</a:t>
                      </a:r>
                      <a:endParaRPr lang="en-IE" sz="1100" b="0" i="0" u="none" strike="noStrike" dirty="0">
                        <a:effectLst/>
                        <a:latin typeface="Calibri" panose="020F0502020204030204" pitchFamily="34" charset="0"/>
                      </a:endParaRPr>
                    </a:p>
                  </a:txBody>
                  <a:tcPr marL="5848" marR="5848" marT="5848" marB="0" anchor="ctr"/>
                </a:tc>
                <a:extLst>
                  <a:ext uri="{0D108BD9-81ED-4DB2-BD59-A6C34878D82A}">
                    <a16:rowId xmlns:a16="http://schemas.microsoft.com/office/drawing/2014/main" val="3639186834"/>
                  </a:ext>
                </a:extLst>
              </a:tr>
            </a:tbl>
          </a:graphicData>
        </a:graphic>
      </p:graphicFrame>
    </p:spTree>
    <p:extLst>
      <p:ext uri="{BB962C8B-B14F-4D97-AF65-F5344CB8AC3E}">
        <p14:creationId xmlns:p14="http://schemas.microsoft.com/office/powerpoint/2010/main" val="1713760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4CF428-3423-F291-1BE9-22B9CD827034}"/>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n=1,500)</a:t>
            </a:r>
          </a:p>
        </p:txBody>
      </p:sp>
      <p:graphicFrame>
        <p:nvGraphicFramePr>
          <p:cNvPr id="2" name="Table 1">
            <a:extLst>
              <a:ext uri="{FF2B5EF4-FFF2-40B4-BE49-F238E27FC236}">
                <a16:creationId xmlns:a16="http://schemas.microsoft.com/office/drawing/2014/main" id="{D24D1945-6098-D77E-1A21-5AD80C60ABBC}"/>
              </a:ext>
            </a:extLst>
          </p:cNvPr>
          <p:cNvGraphicFramePr>
            <a:graphicFrameLocks noGrp="1"/>
          </p:cNvGraphicFramePr>
          <p:nvPr>
            <p:extLst>
              <p:ext uri="{D42A27DB-BD31-4B8C-83A1-F6EECF244321}">
                <p14:modId xmlns:p14="http://schemas.microsoft.com/office/powerpoint/2010/main" val="2841752720"/>
              </p:ext>
            </p:extLst>
          </p:nvPr>
        </p:nvGraphicFramePr>
        <p:xfrm>
          <a:off x="838200" y="2411413"/>
          <a:ext cx="10515602" cy="2081856"/>
        </p:xfrm>
        <a:graphic>
          <a:graphicData uri="http://schemas.openxmlformats.org/drawingml/2006/table">
            <a:tbl>
              <a:tblPr>
                <a:tableStyleId>{5C22544A-7EE6-4342-B048-85BDC9FD1C3A}</a:tableStyleId>
              </a:tblPr>
              <a:tblGrid>
                <a:gridCol w="2935946">
                  <a:extLst>
                    <a:ext uri="{9D8B030D-6E8A-4147-A177-3AD203B41FA5}">
                      <a16:colId xmlns:a16="http://schemas.microsoft.com/office/drawing/2014/main" val="4138501921"/>
                    </a:ext>
                  </a:extLst>
                </a:gridCol>
                <a:gridCol w="947457">
                  <a:extLst>
                    <a:ext uri="{9D8B030D-6E8A-4147-A177-3AD203B41FA5}">
                      <a16:colId xmlns:a16="http://schemas.microsoft.com/office/drawing/2014/main" val="237748293"/>
                    </a:ext>
                  </a:extLst>
                </a:gridCol>
                <a:gridCol w="947457">
                  <a:extLst>
                    <a:ext uri="{9D8B030D-6E8A-4147-A177-3AD203B41FA5}">
                      <a16:colId xmlns:a16="http://schemas.microsoft.com/office/drawing/2014/main" val="1232593049"/>
                    </a:ext>
                  </a:extLst>
                </a:gridCol>
                <a:gridCol w="947457">
                  <a:extLst>
                    <a:ext uri="{9D8B030D-6E8A-4147-A177-3AD203B41FA5}">
                      <a16:colId xmlns:a16="http://schemas.microsoft.com/office/drawing/2014/main" val="2215816749"/>
                    </a:ext>
                  </a:extLst>
                </a:gridCol>
                <a:gridCol w="947457">
                  <a:extLst>
                    <a:ext uri="{9D8B030D-6E8A-4147-A177-3AD203B41FA5}">
                      <a16:colId xmlns:a16="http://schemas.microsoft.com/office/drawing/2014/main" val="1343772790"/>
                    </a:ext>
                  </a:extLst>
                </a:gridCol>
                <a:gridCol w="947457">
                  <a:extLst>
                    <a:ext uri="{9D8B030D-6E8A-4147-A177-3AD203B41FA5}">
                      <a16:colId xmlns:a16="http://schemas.microsoft.com/office/drawing/2014/main" val="2333690120"/>
                    </a:ext>
                  </a:extLst>
                </a:gridCol>
                <a:gridCol w="947457">
                  <a:extLst>
                    <a:ext uri="{9D8B030D-6E8A-4147-A177-3AD203B41FA5}">
                      <a16:colId xmlns:a16="http://schemas.microsoft.com/office/drawing/2014/main" val="2443698508"/>
                    </a:ext>
                  </a:extLst>
                </a:gridCol>
                <a:gridCol w="947457">
                  <a:extLst>
                    <a:ext uri="{9D8B030D-6E8A-4147-A177-3AD203B41FA5}">
                      <a16:colId xmlns:a16="http://schemas.microsoft.com/office/drawing/2014/main" val="2626273785"/>
                    </a:ext>
                  </a:extLst>
                </a:gridCol>
                <a:gridCol w="947457">
                  <a:extLst>
                    <a:ext uri="{9D8B030D-6E8A-4147-A177-3AD203B41FA5}">
                      <a16:colId xmlns:a16="http://schemas.microsoft.com/office/drawing/2014/main" val="3037136891"/>
                    </a:ext>
                  </a:extLst>
                </a:gridCol>
              </a:tblGrid>
              <a:tr h="169606">
                <a:tc gridSpan="9">
                  <a:txBody>
                    <a:bodyPr/>
                    <a:lstStyle/>
                    <a:p>
                      <a:pPr algn="l" fontAlgn="ctr"/>
                      <a:r>
                        <a:rPr lang="en-US" sz="1100" b="1" u="none" strike="noStrike" dirty="0">
                          <a:effectLst/>
                        </a:rPr>
                        <a:t>Palliative care, cares for all aspects of the person, physical, social, emotional and spiritual</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368828840"/>
                  </a:ext>
                </a:extLst>
              </a:tr>
              <a:tr h="169606">
                <a:tc>
                  <a:txBody>
                    <a:bodyPr/>
                    <a:lstStyle/>
                    <a:p>
                      <a:pPr algn="l" fontAlgn="ctr"/>
                      <a:r>
                        <a:rPr lang="en-IE" sz="1100" u="none" strike="noStrike" dirty="0">
                          <a:effectLst/>
                        </a:rPr>
                        <a:t>Strongly 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32 %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39 %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631960354"/>
                  </a:ext>
                </a:extLst>
              </a:tr>
              <a:tr h="169606">
                <a:tc>
                  <a:txBody>
                    <a:bodyPr/>
                    <a:lstStyle/>
                    <a:p>
                      <a:pPr algn="l" fontAlgn="ctr"/>
                      <a:r>
                        <a:rPr lang="en-IE" sz="1100" u="none" strike="noStrike" dirty="0">
                          <a:effectLst/>
                        </a:rPr>
                        <a:t>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918792821"/>
                  </a:ext>
                </a:extLst>
              </a:tr>
              <a:tr h="169606">
                <a:tc>
                  <a:txBody>
                    <a:bodyPr/>
                    <a:lstStyle/>
                    <a:p>
                      <a:pPr algn="l" fontAlgn="ctr"/>
                      <a:r>
                        <a:rPr lang="en-IE" sz="1100" u="none" strike="noStrike" dirty="0">
                          <a:effectLst/>
                        </a:rPr>
                        <a:t>Neutral</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19 %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13 %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566457614"/>
                  </a:ext>
                </a:extLst>
              </a:tr>
              <a:tr h="169606">
                <a:tc>
                  <a:txBody>
                    <a:bodyPr/>
                    <a:lstStyle/>
                    <a:p>
                      <a:pPr algn="l" fontAlgn="ctr"/>
                      <a:r>
                        <a:rPr lang="en-IE" sz="1100" u="none" strike="noStrike" dirty="0">
                          <a:effectLst/>
                        </a:rPr>
                        <a:t>Disagree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5 %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709208694"/>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459473009"/>
                  </a:ext>
                </a:extLst>
              </a:tr>
              <a:tr h="169606">
                <a:tc gridSpan="9">
                  <a:txBody>
                    <a:bodyPr/>
                    <a:lstStyle/>
                    <a:p>
                      <a:pPr algn="l" fontAlgn="ctr"/>
                      <a:r>
                        <a:rPr lang="en-US" sz="1100" b="1" u="none" strike="noStrike" dirty="0">
                          <a:effectLst/>
                        </a:rPr>
                        <a:t>Palliative care is suitable for people of any age</a:t>
                      </a:r>
                      <a:endParaRPr lang="en-US" sz="1100" b="1" i="0" u="none" strike="noStrike" dirty="0">
                        <a:effectLst/>
                        <a:latin typeface="Calibri" panose="020F0502020204030204" pitchFamily="34" charset="0"/>
                      </a:endParaRPr>
                    </a:p>
                  </a:txBody>
                  <a:tcPr marL="5848" marR="5848" marT="5848" marB="0" anchor="ct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029799920"/>
                  </a:ext>
                </a:extLst>
              </a:tr>
              <a:tr h="169606">
                <a:tc>
                  <a:txBody>
                    <a:bodyPr/>
                    <a:lstStyle/>
                    <a:p>
                      <a:pPr algn="l" fontAlgn="ctr"/>
                      <a:r>
                        <a:rPr lang="en-IE" sz="1100" u="none" strike="noStrike" dirty="0">
                          <a:effectLst/>
                        </a:rPr>
                        <a:t>Strongly Agree</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34 %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38 %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1699749271"/>
                  </a:ext>
                </a:extLst>
              </a:tr>
              <a:tr h="169606">
                <a:tc>
                  <a:txBody>
                    <a:bodyPr/>
                    <a:lstStyle/>
                    <a:p>
                      <a:pPr algn="l" fontAlgn="ctr"/>
                      <a:r>
                        <a:rPr lang="en-IE" sz="1100" u="none" strike="noStrike">
                          <a:effectLst/>
                        </a:rPr>
                        <a:t>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46 %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185438793"/>
                  </a:ext>
                </a:extLst>
              </a:tr>
              <a:tr h="169606">
                <a:tc>
                  <a:txBody>
                    <a:bodyPr/>
                    <a:lstStyle/>
                    <a:p>
                      <a:pPr algn="l" fontAlgn="ctr"/>
                      <a:r>
                        <a:rPr lang="en-IE" sz="1100" u="none" strike="noStrike">
                          <a:effectLst/>
                        </a:rPr>
                        <a:t>Neutral</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15 %</a:t>
                      </a:r>
                      <a:endParaRPr lang="en-IE" sz="1100" b="0" i="0" u="none" strike="noStrike" dirty="0">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19 %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17 %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7 %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2635068708"/>
                  </a:ext>
                </a:extLst>
              </a:tr>
              <a:tr h="169606">
                <a:tc>
                  <a:txBody>
                    <a:bodyPr/>
                    <a:lstStyle/>
                    <a:p>
                      <a:pPr algn="l" fontAlgn="ctr"/>
                      <a:r>
                        <a:rPr lang="en-IE" sz="1100" u="none" strike="noStrike">
                          <a:effectLst/>
                        </a:rPr>
                        <a:t>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5 %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2 %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extLst>
                  <a:ext uri="{0D108BD9-81ED-4DB2-BD59-A6C34878D82A}">
                    <a16:rowId xmlns:a16="http://schemas.microsoft.com/office/drawing/2014/main" val="3248512539"/>
                  </a:ext>
                </a:extLst>
              </a:tr>
              <a:tr h="169606">
                <a:tc>
                  <a:txBody>
                    <a:bodyPr/>
                    <a:lstStyle/>
                    <a:p>
                      <a:pPr algn="l" fontAlgn="ctr"/>
                      <a:r>
                        <a:rPr lang="en-IE" sz="1100" u="none" strike="noStrike">
                          <a:effectLst/>
                        </a:rPr>
                        <a:t>Strongly Disagree</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1 %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3 %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a:effectLst/>
                        </a:rPr>
                        <a:t>0 %</a:t>
                      </a:r>
                      <a:endParaRPr lang="en-IE" sz="1100" b="0" i="0" u="none" strike="noStrike">
                        <a:effectLst/>
                        <a:latin typeface="Calibri" panose="020F0502020204030204" pitchFamily="34" charset="0"/>
                      </a:endParaRPr>
                    </a:p>
                  </a:txBody>
                  <a:tcPr marL="5848" marR="5848" marT="5848" marB="0" anchor="ctr"/>
                </a:tc>
                <a:tc>
                  <a:txBody>
                    <a:bodyPr/>
                    <a:lstStyle/>
                    <a:p>
                      <a:pPr algn="r" fontAlgn="ctr"/>
                      <a:r>
                        <a:rPr lang="en-IE" sz="1100" u="none" strike="noStrike" dirty="0">
                          <a:effectLst/>
                        </a:rPr>
                        <a:t>0 %</a:t>
                      </a:r>
                      <a:endParaRPr lang="en-IE" sz="1100" b="0" i="0" u="none" strike="noStrike" dirty="0">
                        <a:effectLst/>
                        <a:latin typeface="Calibri" panose="020F0502020204030204" pitchFamily="34" charset="0"/>
                      </a:endParaRPr>
                    </a:p>
                  </a:txBody>
                  <a:tcPr marL="5848" marR="5848" marT="5848" marB="0" anchor="ctr"/>
                </a:tc>
                <a:extLst>
                  <a:ext uri="{0D108BD9-81ED-4DB2-BD59-A6C34878D82A}">
                    <a16:rowId xmlns:a16="http://schemas.microsoft.com/office/drawing/2014/main" val="4025193283"/>
                  </a:ext>
                </a:extLst>
              </a:tr>
            </a:tbl>
          </a:graphicData>
        </a:graphic>
      </p:graphicFrame>
    </p:spTree>
    <p:extLst>
      <p:ext uri="{BB962C8B-B14F-4D97-AF65-F5344CB8AC3E}">
        <p14:creationId xmlns:p14="http://schemas.microsoft.com/office/powerpoint/2010/main" val="2311585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1623893" y="92266"/>
            <a:ext cx="9246009" cy="757771"/>
          </a:xfrm>
          <a:prstGeom prst="rect">
            <a:avLst/>
          </a:prstGeom>
          <a:noFill/>
          <a:ln cap="flat">
            <a:noFill/>
          </a:ln>
        </p:spPr>
        <p:txBody>
          <a:bodyPr vert="horz" wrap="square" lIns="91440" tIns="45720" rIns="91440" bIns="45720" anchor="ctr" anchorCtr="0" compatLnSpc="1">
            <a:normAutofit/>
          </a:bodyPr>
          <a:lstStyle/>
          <a:p>
            <a:pPr>
              <a:lnSpc>
                <a:spcPct val="90000"/>
              </a:lnSpc>
              <a:defRPr sz="1800" b="0" i="0" u="none" strike="noStrike" kern="0" cap="none" spc="0" baseline="0">
                <a:solidFill>
                  <a:srgbClr val="000000"/>
                </a:solidFill>
                <a:uFillTx/>
              </a:defRPr>
            </a:pPr>
            <a:r>
              <a:rPr lang="en-IE" sz="2400" b="1" kern="0" dirty="0">
                <a:latin typeface="Calibri" pitchFamily="34"/>
                <a:cs typeface="Arial"/>
              </a:rPr>
              <a:t>Palliative Care Research Tracker - </a:t>
            </a:r>
            <a:r>
              <a:rPr lang="en-GB" sz="2400" b="1" dirty="0">
                <a:latin typeface="Calibri" pitchFamily="34"/>
                <a:cs typeface="Arial"/>
              </a:rPr>
              <a:t>(ROI &amp; NI)</a:t>
            </a:r>
            <a:endParaRPr lang="en-IE" sz="2400" b="1" kern="0" dirty="0">
              <a:latin typeface="Calibri" pitchFamily="34"/>
              <a:cs typeface="Arial"/>
            </a:endParaRPr>
          </a:p>
          <a:p>
            <a:pPr>
              <a:lnSpc>
                <a:spcPct val="90000"/>
              </a:lnSpc>
              <a:defRPr sz="1800" b="0" i="0" u="none" strike="noStrike" kern="0" cap="none" spc="0" baseline="0">
                <a:solidFill>
                  <a:srgbClr val="000000"/>
                </a:solidFill>
                <a:uFillTx/>
              </a:defRPr>
            </a:pPr>
            <a:r>
              <a:rPr kumimoji="0" lang="en-GB" sz="2400" b="1" i="0" u="none" strike="noStrike" kern="1200" cap="none" spc="0" normalizeH="0" baseline="0" noProof="0" dirty="0">
                <a:ln>
                  <a:noFill/>
                </a:ln>
                <a:effectLst/>
                <a:uLnTx/>
                <a:uFillTx/>
                <a:latin typeface="Calibri" pitchFamily="34"/>
                <a:ea typeface="+mn-ea"/>
                <a:cs typeface="Arial"/>
              </a:rPr>
              <a:t>OMNIBUS METHODOLOGY</a:t>
            </a:r>
            <a:endParaRPr lang="en-IE" sz="2400" b="0" i="0" strike="noStrike" kern="1200" cap="none" spc="0" baseline="0" dirty="0">
              <a:uFillTx/>
              <a:latin typeface="Calibri" pitchFamily="34"/>
            </a:endParaRPr>
          </a:p>
        </p:txBody>
      </p:sp>
      <p:sp>
        <p:nvSpPr>
          <p:cNvPr id="5" name="Text Box 7"/>
          <p:cNvSpPr txBox="1">
            <a:spLocks noChangeArrowheads="1"/>
          </p:cNvSpPr>
          <p:nvPr/>
        </p:nvSpPr>
        <p:spPr bwMode="auto">
          <a:xfrm>
            <a:off x="653143" y="1657935"/>
            <a:ext cx="4905339" cy="369332"/>
          </a:xfrm>
          <a:prstGeom prst="rect">
            <a:avLst/>
          </a:prstGeom>
          <a:solidFill>
            <a:schemeClr val="accent6">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lvl="0" algn="ctr" eaLnBrk="1" hangingPunct="1">
              <a:defRPr/>
            </a:pPr>
            <a:r>
              <a:rPr lang="en-GB" b="1" dirty="0">
                <a:solidFill>
                  <a:prstClr val="black">
                    <a:lumMod val="85000"/>
                    <a:lumOff val="15000"/>
                  </a:prstClr>
                </a:solidFill>
                <a:cs typeface="Arial"/>
              </a:rPr>
              <a:t>Palliative Care Research Study 2023</a:t>
            </a:r>
            <a:endParaRPr lang="en-US" b="1" dirty="0">
              <a:solidFill>
                <a:prstClr val="black"/>
              </a:solidFill>
            </a:endParaRPr>
          </a:p>
        </p:txBody>
      </p:sp>
      <p:sp>
        <p:nvSpPr>
          <p:cNvPr id="6" name="Rectangle 6"/>
          <p:cNvSpPr>
            <a:spLocks noChangeArrowheads="1"/>
          </p:cNvSpPr>
          <p:nvPr/>
        </p:nvSpPr>
        <p:spPr bwMode="auto">
          <a:xfrm>
            <a:off x="6633520" y="1420942"/>
            <a:ext cx="3954231" cy="828000"/>
          </a:xfrm>
          <a:prstGeom prst="rect">
            <a:avLst/>
          </a:prstGeom>
          <a:solidFill>
            <a:srgbClr val="DBDB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rPr>
              <a:t>All Island Consumer Research Project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Conducted by iReach Insights for </a:t>
            </a:r>
            <a:r>
              <a:rPr kumimoji="0" lang="en-IE" sz="1400" b="0" i="0" u="none" strike="noStrike" kern="1200" cap="none" spc="0" normalizeH="0" baseline="0" noProof="0" dirty="0">
                <a:ln>
                  <a:noFill/>
                </a:ln>
                <a:solidFill>
                  <a:prstClr val="black"/>
                </a:solidFill>
                <a:effectLst/>
                <a:uLnTx/>
                <a:uFillTx/>
                <a:latin typeface="Calibri Light" panose="020F0302020204030204"/>
                <a:ea typeface="+mn-ea"/>
                <a:cs typeface="+mn-cs"/>
              </a:rPr>
              <a:t>All Ireland Institute of Hospice and Palliative Care (AIIHCP)</a:t>
            </a: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sp>
        <p:nvSpPr>
          <p:cNvPr id="7" name="Line 11"/>
          <p:cNvSpPr>
            <a:spLocks noChangeShapeType="1"/>
          </p:cNvSpPr>
          <p:nvPr/>
        </p:nvSpPr>
        <p:spPr bwMode="auto">
          <a:xfrm rot="-5400000">
            <a:off x="6042546" y="1558561"/>
            <a:ext cx="0" cy="609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6"/>
          <p:cNvSpPr>
            <a:spLocks noChangeArrowheads="1"/>
          </p:cNvSpPr>
          <p:nvPr/>
        </p:nvSpPr>
        <p:spPr bwMode="auto">
          <a:xfrm>
            <a:off x="6633519" y="2582724"/>
            <a:ext cx="3954231" cy="9000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rPr>
              <a:t>Mi Pro Survey Software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iReach utilises leading market research solution for all aspects of survey project management: sampling, design, data collection, and tabulation</a:t>
            </a:r>
          </a:p>
        </p:txBody>
      </p:sp>
      <p:sp>
        <p:nvSpPr>
          <p:cNvPr id="9" name="Rectangle 6"/>
          <p:cNvSpPr>
            <a:spLocks noChangeArrowheads="1"/>
          </p:cNvSpPr>
          <p:nvPr/>
        </p:nvSpPr>
        <p:spPr bwMode="auto">
          <a:xfrm>
            <a:off x="6602932" y="3751849"/>
            <a:ext cx="3954231" cy="900000"/>
          </a:xfrm>
          <a:prstGeom prst="rect">
            <a:avLst/>
          </a:prstGeom>
          <a:solidFill>
            <a:srgbClr val="B9EC6E"/>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rPr>
              <a:t>iReach Consumer Decisions Panel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Light" panose="020F0302020204030204"/>
                <a:ea typeface="+mn-ea"/>
                <a:cs typeface="+mn-cs"/>
              </a:rPr>
              <a:t>iReach uses proprietary research panels across consumer and business groups, built on a nationally representative models in NI and ROI</a:t>
            </a:r>
          </a:p>
        </p:txBody>
      </p:sp>
      <p:sp>
        <p:nvSpPr>
          <p:cNvPr id="10" name="Text Box 23"/>
          <p:cNvSpPr txBox="1">
            <a:spLocks noChangeArrowheads="1"/>
          </p:cNvSpPr>
          <p:nvPr/>
        </p:nvSpPr>
        <p:spPr bwMode="auto">
          <a:xfrm>
            <a:off x="1216328" y="4432348"/>
            <a:ext cx="39663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Consumer Research Study conducted on the island of Ireland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Sample Size = 1,502 Respondents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rgbClr val="4D4D4D"/>
                </a:solidFill>
                <a:latin typeface="Calibri Light" panose="020F0302020204030204"/>
              </a:rPr>
              <a:t>1,002 in ROI and 500 in NI</a:t>
            </a:r>
            <a:endPar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endParaRPr>
          </a:p>
        </p:txBody>
      </p:sp>
      <p:sp>
        <p:nvSpPr>
          <p:cNvPr id="11" name="Line 11"/>
          <p:cNvSpPr>
            <a:spLocks noChangeShapeType="1"/>
          </p:cNvSpPr>
          <p:nvPr/>
        </p:nvSpPr>
        <p:spPr bwMode="auto">
          <a:xfrm rot="-5400000">
            <a:off x="6042546" y="2729889"/>
            <a:ext cx="0" cy="609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Line 11"/>
          <p:cNvSpPr>
            <a:spLocks noChangeShapeType="1"/>
          </p:cNvSpPr>
          <p:nvPr/>
        </p:nvSpPr>
        <p:spPr bwMode="auto">
          <a:xfrm rot="-5400000">
            <a:off x="6042546" y="3890661"/>
            <a:ext cx="0" cy="609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Box 23"/>
          <p:cNvSpPr txBox="1">
            <a:spLocks noChangeArrowheads="1"/>
          </p:cNvSpPr>
          <p:nvPr/>
        </p:nvSpPr>
        <p:spPr bwMode="auto">
          <a:xfrm>
            <a:off x="1012054" y="2041448"/>
            <a:ext cx="43577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Island of Ireland Study conducted as part of the iReach Consumer Decisions Omnibus(ROI) and Standalone Survey (NI)</a:t>
            </a:r>
          </a:p>
        </p:txBody>
      </p:sp>
      <p:sp>
        <p:nvSpPr>
          <p:cNvPr id="14" name="Text Box 7"/>
          <p:cNvSpPr txBox="1">
            <a:spLocks noChangeArrowheads="1"/>
          </p:cNvSpPr>
          <p:nvPr/>
        </p:nvSpPr>
        <p:spPr bwMode="auto">
          <a:xfrm>
            <a:off x="635594" y="2822486"/>
            <a:ext cx="4903360" cy="369332"/>
          </a:xfrm>
          <a:prstGeom prst="rect">
            <a:avLst/>
          </a:prstGeom>
          <a:solidFill>
            <a:schemeClr val="accent6">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lvl="0" algn="ctr" eaLnBrk="1" hangingPunct="1">
              <a:defRPr/>
            </a:pPr>
            <a:r>
              <a:rPr lang="en-US" b="1" dirty="0">
                <a:solidFill>
                  <a:prstClr val="black"/>
                </a:solidFill>
                <a:latin typeface="Calibri Light" panose="020F0302020204030204"/>
              </a:rPr>
              <a:t>iReach Consumer Omnibus Survey</a:t>
            </a:r>
          </a:p>
        </p:txBody>
      </p:sp>
      <p:sp>
        <p:nvSpPr>
          <p:cNvPr id="15" name="Text Box 7"/>
          <p:cNvSpPr txBox="1">
            <a:spLocks noChangeArrowheads="1"/>
          </p:cNvSpPr>
          <p:nvPr/>
        </p:nvSpPr>
        <p:spPr bwMode="auto">
          <a:xfrm>
            <a:off x="657101" y="4016573"/>
            <a:ext cx="4901381" cy="369332"/>
          </a:xfrm>
          <a:prstGeom prst="rect">
            <a:avLst/>
          </a:prstGeom>
          <a:solidFill>
            <a:schemeClr val="accent6">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lvl="0" algn="ctr" eaLnBrk="1" hangingPunct="1">
              <a:defRPr/>
            </a:pPr>
            <a:r>
              <a:rPr lang="en-US" b="1" dirty="0">
                <a:solidFill>
                  <a:prstClr val="black"/>
                </a:solidFill>
                <a:latin typeface="Calibri Light" panose="020F0302020204030204"/>
              </a:rPr>
              <a:t>Consumer Decisions Research Panel</a:t>
            </a:r>
          </a:p>
        </p:txBody>
      </p:sp>
      <p:sp>
        <p:nvSpPr>
          <p:cNvPr id="16" name="Text Box 23"/>
          <p:cNvSpPr txBox="1">
            <a:spLocks noChangeArrowheads="1"/>
          </p:cNvSpPr>
          <p:nvPr/>
        </p:nvSpPr>
        <p:spPr bwMode="auto">
          <a:xfrm>
            <a:off x="1113925" y="3238261"/>
            <a:ext cx="40687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algn="ctr" eaLnBrk="0" fontAlgn="base" hangingPunct="0">
              <a:spcBef>
                <a:spcPct val="0"/>
              </a:spcBef>
              <a:spcAft>
                <a:spcPct val="0"/>
              </a:spcAft>
              <a:defRPr>
                <a:solidFill>
                  <a:schemeClr val="tx1"/>
                </a:solidFill>
                <a:latin typeface="Calibri" pitchFamily="34" charset="0"/>
              </a:defRPr>
            </a:lvl6pPr>
            <a:lvl7pPr marL="2971800" indent="-228600" algn="ctr" eaLnBrk="0" fontAlgn="base" hangingPunct="0">
              <a:spcBef>
                <a:spcPct val="0"/>
              </a:spcBef>
              <a:spcAft>
                <a:spcPct val="0"/>
              </a:spcAft>
              <a:defRPr>
                <a:solidFill>
                  <a:schemeClr val="tx1"/>
                </a:solidFill>
                <a:latin typeface="Calibri" pitchFamily="34" charset="0"/>
              </a:defRPr>
            </a:lvl7pPr>
            <a:lvl8pPr marL="3429000" indent="-228600" algn="ctr" eaLnBrk="0" fontAlgn="base" hangingPunct="0">
              <a:spcBef>
                <a:spcPct val="0"/>
              </a:spcBef>
              <a:spcAft>
                <a:spcPct val="0"/>
              </a:spcAft>
              <a:defRPr>
                <a:solidFill>
                  <a:schemeClr val="tx1"/>
                </a:solidFill>
                <a:latin typeface="Calibri" pitchFamily="34" charset="0"/>
              </a:defRPr>
            </a:lvl8pPr>
            <a:lvl9pPr marL="3886200" indent="-228600" algn="ctr" eaLnBrk="0" fontAlgn="base" hangingPunct="0">
              <a:spcBef>
                <a:spcPct val="0"/>
              </a:spcBef>
              <a:spcAft>
                <a:spcPct val="0"/>
              </a:spcAft>
              <a:defRPr>
                <a:solidFill>
                  <a:schemeClr val="tx1"/>
                </a:solidFill>
                <a:latin typeface="Calibri"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Combined fieldwork undertaken from 20</a:t>
            </a:r>
            <a:r>
              <a:rPr kumimoji="0" lang="en-US" sz="1200" b="0" i="0" u="none" strike="noStrike" kern="1200" cap="none" spc="0" normalizeH="0" baseline="30000" noProof="0" dirty="0">
                <a:ln>
                  <a:noFill/>
                </a:ln>
                <a:solidFill>
                  <a:srgbClr val="4D4D4D"/>
                </a:solidFill>
                <a:effectLst/>
                <a:uLnTx/>
                <a:uFillTx/>
                <a:latin typeface="Calibri Light" panose="020F0302020204030204"/>
                <a:ea typeface="+mn-ea"/>
                <a:cs typeface="+mn-cs"/>
              </a:rPr>
              <a:t>st</a:t>
            </a:r>
            <a:r>
              <a:rPr kumimoji="0" lang="en-US" sz="1200" b="0" i="0" u="none" strike="noStrike" kern="1200" cap="none" spc="0" normalizeH="0" baseline="0" noProof="0" dirty="0">
                <a:ln>
                  <a:noFill/>
                </a:ln>
                <a:solidFill>
                  <a:srgbClr val="4D4D4D"/>
                </a:solidFill>
                <a:effectLst/>
                <a:uLnTx/>
                <a:uFillTx/>
                <a:latin typeface="Calibri Light" panose="020F0302020204030204"/>
                <a:ea typeface="+mn-ea"/>
                <a:cs typeface="+mn-cs"/>
              </a:rPr>
              <a:t> </a:t>
            </a:r>
            <a:r>
              <a:rPr lang="en-US" sz="1200" dirty="0">
                <a:solidFill>
                  <a:schemeClr val="tx1">
                    <a:lumMod val="65000"/>
                    <a:lumOff val="35000"/>
                  </a:schemeClr>
                </a:solidFill>
                <a:latin typeface="Calibri Light" panose="020F0302020204030204"/>
              </a:rPr>
              <a:t>to 28</a:t>
            </a:r>
            <a:r>
              <a:rPr lang="en-US" sz="1200" baseline="30000" dirty="0">
                <a:solidFill>
                  <a:schemeClr val="tx1">
                    <a:lumMod val="65000"/>
                    <a:lumOff val="35000"/>
                  </a:schemeClr>
                </a:solidFill>
                <a:latin typeface="Calibri Light" panose="020F0302020204030204"/>
              </a:rPr>
              <a:t>th</a:t>
            </a:r>
            <a:r>
              <a:rPr lang="en-US" sz="1200" dirty="0">
                <a:solidFill>
                  <a:schemeClr val="tx1">
                    <a:lumMod val="65000"/>
                    <a:lumOff val="35000"/>
                  </a:schemeClr>
                </a:solidFill>
                <a:latin typeface="Calibri Light" panose="020F0302020204030204"/>
              </a:rPr>
              <a:t> of July 2023</a:t>
            </a:r>
            <a:endParaRPr kumimoji="0" lang="en-US" sz="1200" b="0" i="0" u="none" strike="noStrike" kern="1200" cap="none" spc="0" normalizeH="0" baseline="0" noProof="0" dirty="0">
              <a:ln>
                <a:noFill/>
              </a:ln>
              <a:solidFill>
                <a:schemeClr val="tx1">
                  <a:lumMod val="65000"/>
                  <a:lumOff val="35000"/>
                </a:schemeClr>
              </a:solidFill>
              <a:effectLst/>
              <a:uLnTx/>
              <a:uFillTx/>
              <a:latin typeface="Calibri Light" panose="020F0302020204030204"/>
            </a:endParaRPr>
          </a:p>
        </p:txBody>
      </p:sp>
      <p:sp>
        <p:nvSpPr>
          <p:cNvPr id="3" name="TextBox 2">
            <a:extLst>
              <a:ext uri="{FF2B5EF4-FFF2-40B4-BE49-F238E27FC236}">
                <a16:creationId xmlns:a16="http://schemas.microsoft.com/office/drawing/2014/main" id="{A6F08C43-72E1-4771-B8BD-2E04187C4B7E}"/>
              </a:ext>
            </a:extLst>
          </p:cNvPr>
          <p:cNvSpPr txBox="1"/>
          <p:nvPr/>
        </p:nvSpPr>
        <p:spPr>
          <a:xfrm>
            <a:off x="653143" y="5322654"/>
            <a:ext cx="9904020" cy="73866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dirty="0">
                <a:ln>
                  <a:noFill/>
                </a:ln>
                <a:solidFill>
                  <a:prstClr val="black"/>
                </a:solidFill>
                <a:effectLst/>
                <a:uLnTx/>
                <a:uFillTx/>
                <a:latin typeface="Calibri" panose="020F0502020204030204"/>
                <a:ea typeface="+mn-ea"/>
                <a:cs typeface="+mn-cs"/>
              </a:rPr>
              <a:t>Confidence Level</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mn-cs"/>
              </a:rPr>
              <a:t>The iReach Consumer Decisions Omnibus delivers a high-level of statistical accuracy. Delivering a sample size of over 1,500 interviews, this provides a confidence level of + or – 2.0% at a 95% confidence interval. </a:t>
            </a:r>
          </a:p>
        </p:txBody>
      </p:sp>
      <p:pic>
        <p:nvPicPr>
          <p:cNvPr id="18" name="Picture 17">
            <a:extLst>
              <a:ext uri="{FF2B5EF4-FFF2-40B4-BE49-F238E27FC236}">
                <a16:creationId xmlns:a16="http://schemas.microsoft.com/office/drawing/2014/main" id="{92055595-EB8F-40DD-8CAE-6ABE0802F8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002" t="15464" r="10470" b="16284"/>
          <a:stretch/>
        </p:blipFill>
        <p:spPr>
          <a:xfrm>
            <a:off x="124076" y="59531"/>
            <a:ext cx="1372722" cy="790383"/>
          </a:xfrm>
          <a:prstGeom prst="rect">
            <a:avLst/>
          </a:prstGeom>
        </p:spPr>
      </p:pic>
    </p:spTree>
    <p:extLst>
      <p:ext uri="{BB962C8B-B14F-4D97-AF65-F5344CB8AC3E}">
        <p14:creationId xmlns:p14="http://schemas.microsoft.com/office/powerpoint/2010/main" val="88326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p:cNvSpPr txBox="1"/>
          <p:nvPr/>
        </p:nvSpPr>
        <p:spPr>
          <a:xfrm>
            <a:off x="1461150" y="56935"/>
            <a:ext cx="9895197" cy="757771"/>
          </a:xfrm>
          <a:prstGeom prst="rect">
            <a:avLst/>
          </a:prstGeom>
          <a:noFill/>
          <a:ln cap="flat">
            <a:noFill/>
          </a:ln>
        </p:spPr>
        <p:txBody>
          <a:bodyPr vert="horz" wrap="square" lIns="91440" tIns="45720" rIns="91440" bIns="45720" anchor="ctr" anchorCtr="0" compatLnSpc="1">
            <a:normAutofit/>
          </a:bodyPr>
          <a:lstStyle/>
          <a:p>
            <a:pPr>
              <a:lnSpc>
                <a:spcPct val="90000"/>
              </a:lnSpc>
              <a:defRPr sz="1800" b="0" i="0" u="none" strike="noStrike" kern="0" cap="none" spc="0" baseline="0">
                <a:solidFill>
                  <a:srgbClr val="000000"/>
                </a:solidFill>
                <a:uFillTx/>
              </a:defRPr>
            </a:pPr>
            <a:r>
              <a:rPr lang="en-IE" sz="2400" b="1" kern="0" dirty="0">
                <a:latin typeface="Calibri" pitchFamily="34"/>
                <a:cs typeface="Arial"/>
              </a:rPr>
              <a:t>Palliative Care Research Tracker - </a:t>
            </a:r>
            <a:r>
              <a:rPr lang="en-GB" sz="2400" b="1" dirty="0">
                <a:latin typeface="Calibri" pitchFamily="34"/>
                <a:cs typeface="Arial"/>
              </a:rPr>
              <a:t>(ROI &amp; NI)</a:t>
            </a:r>
            <a:endParaRPr lang="en-IE" sz="2400" b="1" kern="0" dirty="0">
              <a:latin typeface="Calibri" pitchFamily="34"/>
              <a:cs typeface="Arial"/>
            </a:endParaRPr>
          </a:p>
          <a:p>
            <a:pPr lvl="0">
              <a:lnSpc>
                <a:spcPct val="90000"/>
              </a:lnSpc>
              <a:defRPr sz="1800" b="0" i="0" u="none" strike="noStrike" kern="0" cap="none" spc="0" baseline="0">
                <a:solidFill>
                  <a:srgbClr val="000000"/>
                </a:solidFill>
                <a:uFillTx/>
              </a:defRPr>
            </a:pPr>
            <a:r>
              <a:rPr lang="en-GB" sz="2400" b="1" i="0" strike="noStrike" kern="1200" cap="none" spc="0" baseline="0" dirty="0">
                <a:uFillTx/>
                <a:latin typeface="Calibri" pitchFamily="34"/>
                <a:cs typeface="Arial"/>
              </a:rPr>
              <a:t>OMNIBUS DEMOGRAPHICS</a:t>
            </a:r>
            <a:endParaRPr lang="en-IE" sz="2400" b="0" i="0" strike="noStrike" kern="1200" cap="none" spc="0" baseline="0" dirty="0">
              <a:uFillTx/>
              <a:latin typeface="Calibri" pitchFamily="34"/>
            </a:endParaRPr>
          </a:p>
        </p:txBody>
      </p:sp>
      <p:sp>
        <p:nvSpPr>
          <p:cNvPr id="80" name="Rounded Rectangle 79"/>
          <p:cNvSpPr/>
          <p:nvPr/>
        </p:nvSpPr>
        <p:spPr bwMode="auto">
          <a:xfrm>
            <a:off x="5625957" y="3745029"/>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pic>
        <p:nvPicPr>
          <p:cNvPr id="87" name="Picture 3" descr="C:\Users\User\Documents\M&amp;S\Provinces.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95094" y="3859368"/>
            <a:ext cx="1520160" cy="1843194"/>
          </a:xfrm>
          <a:prstGeom prst="rect">
            <a:avLst/>
          </a:prstGeom>
          <a:noFill/>
        </p:spPr>
      </p:pic>
      <p:sp>
        <p:nvSpPr>
          <p:cNvPr id="88" name="Rounded Rectangle 87"/>
          <p:cNvSpPr/>
          <p:nvPr/>
        </p:nvSpPr>
        <p:spPr bwMode="auto">
          <a:xfrm>
            <a:off x="264849" y="1305540"/>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sp>
        <p:nvSpPr>
          <p:cNvPr id="89" name="Rounded Rectangle 88"/>
          <p:cNvSpPr/>
          <p:nvPr/>
        </p:nvSpPr>
        <p:spPr bwMode="auto">
          <a:xfrm>
            <a:off x="268396" y="3724043"/>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sp>
        <p:nvSpPr>
          <p:cNvPr id="90" name="Rounded Rectangle 89"/>
          <p:cNvSpPr/>
          <p:nvPr/>
        </p:nvSpPr>
        <p:spPr bwMode="auto">
          <a:xfrm>
            <a:off x="2926543" y="1287819"/>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sp>
        <p:nvSpPr>
          <p:cNvPr id="91" name="Rounded Rectangle 90"/>
          <p:cNvSpPr/>
          <p:nvPr/>
        </p:nvSpPr>
        <p:spPr bwMode="auto">
          <a:xfrm>
            <a:off x="2953536" y="3741491"/>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sp>
        <p:nvSpPr>
          <p:cNvPr id="92" name="Rounded Rectangle 91"/>
          <p:cNvSpPr/>
          <p:nvPr/>
        </p:nvSpPr>
        <p:spPr bwMode="auto">
          <a:xfrm>
            <a:off x="5598964" y="1291357"/>
            <a:ext cx="2392603" cy="2019701"/>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sp>
        <p:nvSpPr>
          <p:cNvPr id="93" name="Rounded Rectangle 92"/>
          <p:cNvSpPr/>
          <p:nvPr/>
        </p:nvSpPr>
        <p:spPr bwMode="auto">
          <a:xfrm>
            <a:off x="8282017" y="1273630"/>
            <a:ext cx="3626447" cy="1442309"/>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pic>
        <p:nvPicPr>
          <p:cNvPr id="94" name="Picture 2" descr="http://www.psdgraphics.com/file/male-silhouette.jpg">
            <a:hlinkClick r:id="rId4"/>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04100" y="1942698"/>
            <a:ext cx="1460887" cy="1169192"/>
          </a:xfrm>
          <a:prstGeom prst="rect">
            <a:avLst/>
          </a:prstGeom>
          <a:noFill/>
        </p:spPr>
      </p:pic>
      <p:pic>
        <p:nvPicPr>
          <p:cNvPr id="95" name="Picture 4" descr="http://www.psdgraphics.com/file/female-silhouette.jpg">
            <a:hlinkClick r:id="rId6"/>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1388946" y="1981879"/>
            <a:ext cx="1407414" cy="1126397"/>
          </a:xfrm>
          <a:prstGeom prst="rect">
            <a:avLst/>
          </a:prstGeom>
          <a:noFill/>
        </p:spPr>
      </p:pic>
      <p:sp>
        <p:nvSpPr>
          <p:cNvPr id="96" name="Rectangle 95"/>
          <p:cNvSpPr/>
          <p:nvPr/>
        </p:nvSpPr>
        <p:spPr>
          <a:xfrm>
            <a:off x="568770" y="2673408"/>
            <a:ext cx="568910" cy="34191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rPr>
              <a:t>48%</a:t>
            </a:r>
          </a:p>
        </p:txBody>
      </p:sp>
      <p:sp>
        <p:nvSpPr>
          <p:cNvPr id="97" name="Rectangle 96"/>
          <p:cNvSpPr/>
          <p:nvPr/>
        </p:nvSpPr>
        <p:spPr>
          <a:xfrm>
            <a:off x="1827002" y="2676946"/>
            <a:ext cx="568910" cy="34191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rPr>
              <a:t>52%</a:t>
            </a:r>
          </a:p>
        </p:txBody>
      </p:sp>
      <p:sp>
        <p:nvSpPr>
          <p:cNvPr id="98" name="TextBox 97"/>
          <p:cNvSpPr txBox="1"/>
          <p:nvPr/>
        </p:nvSpPr>
        <p:spPr>
          <a:xfrm>
            <a:off x="372140" y="1429399"/>
            <a:ext cx="2179674" cy="372140"/>
          </a:xfrm>
          <a:prstGeom prst="rect">
            <a:avLst/>
          </a:prstGeom>
          <a:noFill/>
        </p:spPr>
        <p:txBody>
          <a:bodyPr wrap="square" rtlCol="0">
            <a:spAutoFit/>
          </a:bodyPr>
          <a:lstStyle/>
          <a:p>
            <a:pPr algn="ctr"/>
            <a:r>
              <a:rPr lang="en-GB" dirty="0"/>
              <a:t>Gender</a:t>
            </a:r>
          </a:p>
        </p:txBody>
      </p:sp>
      <p:graphicFrame>
        <p:nvGraphicFramePr>
          <p:cNvPr id="99" name="Chart 98"/>
          <p:cNvGraphicFramePr/>
          <p:nvPr/>
        </p:nvGraphicFramePr>
        <p:xfrm>
          <a:off x="2427767" y="1312442"/>
          <a:ext cx="3441405" cy="2291316"/>
        </p:xfrm>
        <a:graphic>
          <a:graphicData uri="http://schemas.openxmlformats.org/drawingml/2006/chart">
            <c:chart xmlns:c="http://schemas.openxmlformats.org/drawingml/2006/chart" xmlns:r="http://schemas.openxmlformats.org/officeDocument/2006/relationships" r:id="rId8"/>
          </a:graphicData>
        </a:graphic>
      </p:graphicFrame>
      <p:sp>
        <p:nvSpPr>
          <p:cNvPr id="100" name="TextBox 99"/>
          <p:cNvSpPr txBox="1"/>
          <p:nvPr/>
        </p:nvSpPr>
        <p:spPr>
          <a:xfrm>
            <a:off x="3012662" y="1432937"/>
            <a:ext cx="2179674" cy="372140"/>
          </a:xfrm>
          <a:prstGeom prst="rect">
            <a:avLst/>
          </a:prstGeom>
          <a:noFill/>
        </p:spPr>
        <p:txBody>
          <a:bodyPr wrap="square" rtlCol="0">
            <a:spAutoFit/>
          </a:bodyPr>
          <a:lstStyle/>
          <a:p>
            <a:pPr algn="ctr"/>
            <a:r>
              <a:rPr lang="en-GB" dirty="0"/>
              <a:t>Age of respondents</a:t>
            </a:r>
          </a:p>
        </p:txBody>
      </p:sp>
      <p:sp>
        <p:nvSpPr>
          <p:cNvPr id="101" name="Rectangle 100"/>
          <p:cNvSpPr/>
          <p:nvPr/>
        </p:nvSpPr>
        <p:spPr>
          <a:xfrm>
            <a:off x="5667153" y="1801539"/>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Single/Never Married</a:t>
            </a:r>
          </a:p>
        </p:txBody>
      </p:sp>
      <p:sp>
        <p:nvSpPr>
          <p:cNvPr id="102" name="Rectangle 101"/>
          <p:cNvSpPr/>
          <p:nvPr/>
        </p:nvSpPr>
        <p:spPr>
          <a:xfrm>
            <a:off x="5670697" y="2177222"/>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Married/Cohabiting</a:t>
            </a:r>
          </a:p>
        </p:txBody>
      </p:sp>
      <p:sp>
        <p:nvSpPr>
          <p:cNvPr id="103" name="Rectangle 102"/>
          <p:cNvSpPr/>
          <p:nvPr/>
        </p:nvSpPr>
        <p:spPr>
          <a:xfrm>
            <a:off x="5663608" y="2542273"/>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t>Separated/Divorced/Widowed</a:t>
            </a:r>
          </a:p>
        </p:txBody>
      </p:sp>
      <p:sp>
        <p:nvSpPr>
          <p:cNvPr id="104" name="Rectangle 103"/>
          <p:cNvSpPr/>
          <p:nvPr/>
        </p:nvSpPr>
        <p:spPr>
          <a:xfrm>
            <a:off x="5667152" y="2917957"/>
            <a:ext cx="2254103"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Prefer not to say</a:t>
            </a:r>
          </a:p>
        </p:txBody>
      </p:sp>
      <p:sp>
        <p:nvSpPr>
          <p:cNvPr id="105" name="Rectangle 104"/>
          <p:cNvSpPr/>
          <p:nvPr/>
        </p:nvSpPr>
        <p:spPr>
          <a:xfrm>
            <a:off x="7563294" y="1858242"/>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26%</a:t>
            </a:r>
          </a:p>
        </p:txBody>
      </p:sp>
      <p:sp>
        <p:nvSpPr>
          <p:cNvPr id="106" name="Rectangle 105"/>
          <p:cNvSpPr/>
          <p:nvPr/>
        </p:nvSpPr>
        <p:spPr>
          <a:xfrm>
            <a:off x="7566838" y="2233925"/>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64%</a:t>
            </a:r>
          </a:p>
        </p:txBody>
      </p:sp>
      <p:sp>
        <p:nvSpPr>
          <p:cNvPr id="107" name="Rectangle 106"/>
          <p:cNvSpPr/>
          <p:nvPr/>
        </p:nvSpPr>
        <p:spPr>
          <a:xfrm>
            <a:off x="7559749" y="2598976"/>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8%</a:t>
            </a:r>
          </a:p>
        </p:txBody>
      </p:sp>
      <p:sp>
        <p:nvSpPr>
          <p:cNvPr id="108" name="Rectangle 107"/>
          <p:cNvSpPr/>
          <p:nvPr/>
        </p:nvSpPr>
        <p:spPr>
          <a:xfrm>
            <a:off x="7563293" y="2974660"/>
            <a:ext cx="510362" cy="318977"/>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2%</a:t>
            </a:r>
          </a:p>
        </p:txBody>
      </p:sp>
      <p:sp>
        <p:nvSpPr>
          <p:cNvPr id="109" name="TextBox 108"/>
          <p:cNvSpPr txBox="1"/>
          <p:nvPr/>
        </p:nvSpPr>
        <p:spPr>
          <a:xfrm>
            <a:off x="5716982" y="1436475"/>
            <a:ext cx="2179674" cy="372140"/>
          </a:xfrm>
          <a:prstGeom prst="rect">
            <a:avLst/>
          </a:prstGeom>
          <a:noFill/>
        </p:spPr>
        <p:txBody>
          <a:bodyPr wrap="square" rtlCol="0">
            <a:spAutoFit/>
          </a:bodyPr>
          <a:lstStyle/>
          <a:p>
            <a:pPr algn="ctr"/>
            <a:r>
              <a:rPr lang="en-GB" dirty="0"/>
              <a:t>Marital Status</a:t>
            </a:r>
          </a:p>
        </p:txBody>
      </p:sp>
      <p:sp>
        <p:nvSpPr>
          <p:cNvPr id="110" name="TextBox 109"/>
          <p:cNvSpPr txBox="1"/>
          <p:nvPr/>
        </p:nvSpPr>
        <p:spPr>
          <a:xfrm>
            <a:off x="342737" y="3760092"/>
            <a:ext cx="2179674" cy="372140"/>
          </a:xfrm>
          <a:prstGeom prst="rect">
            <a:avLst/>
          </a:prstGeom>
          <a:noFill/>
        </p:spPr>
        <p:txBody>
          <a:bodyPr wrap="square" rtlCol="0">
            <a:spAutoFit/>
          </a:bodyPr>
          <a:lstStyle/>
          <a:p>
            <a:pPr algn="ctr"/>
            <a:r>
              <a:rPr lang="en-GB" dirty="0"/>
              <a:t>Children at Home</a:t>
            </a:r>
          </a:p>
        </p:txBody>
      </p:sp>
      <p:graphicFrame>
        <p:nvGraphicFramePr>
          <p:cNvPr id="111" name="Diagram 110"/>
          <p:cNvGraphicFramePr/>
          <p:nvPr/>
        </p:nvGraphicFramePr>
        <p:xfrm>
          <a:off x="8218064" y="1354970"/>
          <a:ext cx="3573443" cy="124401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12" name="TextBox 111"/>
          <p:cNvSpPr txBox="1"/>
          <p:nvPr/>
        </p:nvSpPr>
        <p:spPr>
          <a:xfrm>
            <a:off x="8390862" y="1305334"/>
            <a:ext cx="2179674" cy="369332"/>
          </a:xfrm>
          <a:prstGeom prst="rect">
            <a:avLst/>
          </a:prstGeom>
          <a:noFill/>
        </p:spPr>
        <p:txBody>
          <a:bodyPr wrap="square" rtlCol="0">
            <a:spAutoFit/>
          </a:bodyPr>
          <a:lstStyle/>
          <a:p>
            <a:pPr algn="ctr"/>
            <a:r>
              <a:rPr lang="en-GB" dirty="0"/>
              <a:t>Education</a:t>
            </a:r>
          </a:p>
        </p:txBody>
      </p:sp>
      <p:graphicFrame>
        <p:nvGraphicFramePr>
          <p:cNvPr id="113" name="Table 112"/>
          <p:cNvGraphicFramePr>
            <a:graphicFrameLocks noGrp="1"/>
          </p:cNvGraphicFramePr>
          <p:nvPr>
            <p:extLst>
              <p:ext uri="{D42A27DB-BD31-4B8C-83A1-F6EECF244321}">
                <p14:modId xmlns:p14="http://schemas.microsoft.com/office/powerpoint/2010/main" val="3965360563"/>
              </p:ext>
            </p:extLst>
          </p:nvPr>
        </p:nvGraphicFramePr>
        <p:xfrm>
          <a:off x="3147921" y="4181974"/>
          <a:ext cx="2009554" cy="1400819"/>
        </p:xfrm>
        <a:graphic>
          <a:graphicData uri="http://schemas.openxmlformats.org/drawingml/2006/table">
            <a:tbl>
              <a:tblPr>
                <a:tableStyleId>{8EC20E35-A176-4012-BC5E-935CFFF8708E}</a:tableStyleId>
              </a:tblPr>
              <a:tblGrid>
                <a:gridCol w="1374958">
                  <a:extLst>
                    <a:ext uri="{9D8B030D-6E8A-4147-A177-3AD203B41FA5}">
                      <a16:colId xmlns:a16="http://schemas.microsoft.com/office/drawing/2014/main" val="20000"/>
                    </a:ext>
                  </a:extLst>
                </a:gridCol>
                <a:gridCol w="634596">
                  <a:extLst>
                    <a:ext uri="{9D8B030D-6E8A-4147-A177-3AD203B41FA5}">
                      <a16:colId xmlns:a16="http://schemas.microsoft.com/office/drawing/2014/main" val="20001"/>
                    </a:ext>
                  </a:extLst>
                </a:gridCol>
              </a:tblGrid>
              <a:tr h="210869">
                <a:tc>
                  <a:txBody>
                    <a:bodyPr/>
                    <a:lstStyle/>
                    <a:p>
                      <a:pPr algn="l" rtl="0" fontAlgn="t"/>
                      <a:r>
                        <a:rPr lang="en-GB" sz="1200" u="none" strike="noStrike" dirty="0"/>
                        <a:t>&lt; €19,999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15%</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0"/>
                  </a:ext>
                </a:extLst>
              </a:tr>
              <a:tr h="201285">
                <a:tc>
                  <a:txBody>
                    <a:bodyPr/>
                    <a:lstStyle/>
                    <a:p>
                      <a:pPr algn="l" rtl="0" fontAlgn="t"/>
                      <a:r>
                        <a:rPr lang="en-GB" sz="1200" u="none" strike="noStrike" dirty="0"/>
                        <a:t>€20K - €39,999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26%</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1"/>
                  </a:ext>
                </a:extLst>
              </a:tr>
              <a:tr h="201285">
                <a:tc>
                  <a:txBody>
                    <a:bodyPr/>
                    <a:lstStyle/>
                    <a:p>
                      <a:pPr algn="l" rtl="0" fontAlgn="t"/>
                      <a:r>
                        <a:rPr lang="en-GB" sz="1200" u="none" strike="noStrike" dirty="0"/>
                        <a:t>€40K - €59,999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b="0" i="0" u="none" strike="noStrike" dirty="0">
                          <a:solidFill>
                            <a:schemeClr val="dk1"/>
                          </a:solidFill>
                          <a:latin typeface="+mn-lt"/>
                        </a:rPr>
                        <a:t>20%</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2"/>
                  </a:ext>
                </a:extLst>
              </a:tr>
              <a:tr h="201285">
                <a:tc>
                  <a:txBody>
                    <a:bodyPr/>
                    <a:lstStyle/>
                    <a:p>
                      <a:pPr algn="l" rtl="0" fontAlgn="t"/>
                      <a:r>
                        <a:rPr lang="en-GB" sz="1200" u="none" strike="noStrike" dirty="0"/>
                        <a:t>€60K</a:t>
                      </a:r>
                      <a:r>
                        <a:rPr lang="en-GB" sz="1200" u="none" strike="noStrike" baseline="0" dirty="0"/>
                        <a:t> - €79,999</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11%</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3"/>
                  </a:ext>
                </a:extLst>
              </a:tr>
              <a:tr h="201285">
                <a:tc>
                  <a:txBody>
                    <a:bodyPr/>
                    <a:lstStyle/>
                    <a:p>
                      <a:pPr algn="l" rtl="0" fontAlgn="t"/>
                      <a:r>
                        <a:rPr lang="en-GB" sz="1200" u="none" strike="noStrike" dirty="0"/>
                        <a:t>€80K+</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14%</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4"/>
                  </a:ext>
                </a:extLst>
              </a:tr>
              <a:tr h="191700">
                <a:tc>
                  <a:txBody>
                    <a:bodyPr/>
                    <a:lstStyle/>
                    <a:p>
                      <a:pPr algn="l" rtl="0" fontAlgn="t"/>
                      <a:r>
                        <a:rPr lang="en-GB" sz="1200" u="none" strike="noStrike" dirty="0"/>
                        <a:t>Prefer not to say</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13%</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5"/>
                  </a:ext>
                </a:extLst>
              </a:tr>
              <a:tr h="113845">
                <a:tc>
                  <a:txBody>
                    <a:bodyPr/>
                    <a:lstStyle/>
                    <a:p>
                      <a:pPr algn="l" rtl="0" fontAlgn="t"/>
                      <a:r>
                        <a:rPr lang="en-GB" sz="1200" u="none" strike="noStrike" dirty="0"/>
                        <a:t>Don’t know</a:t>
                      </a:r>
                      <a:endParaRPr lang="en-GB" sz="1200" b="0" i="0" u="none" strike="noStrike" dirty="0">
                        <a:solidFill>
                          <a:srgbClr val="000000"/>
                        </a:solidFill>
                        <a:latin typeface="Calibri"/>
                      </a:endParaRPr>
                    </a:p>
                  </a:txBody>
                  <a:tcPr marL="9525" marR="9525" marT="9525" marB="0"/>
                </a:tc>
                <a:tc>
                  <a:txBody>
                    <a:bodyPr/>
                    <a:lstStyle/>
                    <a:p>
                      <a:pPr algn="l" rtl="0" fontAlgn="t"/>
                      <a:r>
                        <a:rPr lang="en-GB" sz="1200" u="none" strike="noStrike" dirty="0"/>
                        <a:t>1%</a:t>
                      </a:r>
                      <a:endParaRPr lang="en-GB" sz="1200" b="0" i="0" u="none" strike="noStrike" dirty="0">
                        <a:solidFill>
                          <a:srgbClr val="000000"/>
                        </a:solidFill>
                        <a:latin typeface="Calibri"/>
                      </a:endParaRPr>
                    </a:p>
                  </a:txBody>
                  <a:tcPr marL="9525" marR="9525" marT="9525" marB="0"/>
                </a:tc>
                <a:extLst>
                  <a:ext uri="{0D108BD9-81ED-4DB2-BD59-A6C34878D82A}">
                    <a16:rowId xmlns:a16="http://schemas.microsoft.com/office/drawing/2014/main" val="10006"/>
                  </a:ext>
                </a:extLst>
              </a:tr>
            </a:tbl>
          </a:graphicData>
        </a:graphic>
      </p:graphicFrame>
      <p:sp>
        <p:nvSpPr>
          <p:cNvPr id="114" name="TextBox 113"/>
          <p:cNvSpPr txBox="1"/>
          <p:nvPr/>
        </p:nvSpPr>
        <p:spPr>
          <a:xfrm>
            <a:off x="3050284" y="3759012"/>
            <a:ext cx="2179674" cy="372140"/>
          </a:xfrm>
          <a:prstGeom prst="rect">
            <a:avLst/>
          </a:prstGeom>
          <a:noFill/>
        </p:spPr>
        <p:txBody>
          <a:bodyPr wrap="square" rtlCol="0">
            <a:spAutoFit/>
          </a:bodyPr>
          <a:lstStyle/>
          <a:p>
            <a:pPr algn="ctr"/>
            <a:r>
              <a:rPr lang="en-GB" dirty="0"/>
              <a:t>Household Income</a:t>
            </a:r>
          </a:p>
        </p:txBody>
      </p:sp>
      <p:sp>
        <p:nvSpPr>
          <p:cNvPr id="115" name="TextBox 114"/>
          <p:cNvSpPr txBox="1"/>
          <p:nvPr/>
        </p:nvSpPr>
        <p:spPr>
          <a:xfrm>
            <a:off x="5624353" y="3748707"/>
            <a:ext cx="1268715" cy="372140"/>
          </a:xfrm>
          <a:prstGeom prst="rect">
            <a:avLst/>
          </a:prstGeom>
          <a:noFill/>
        </p:spPr>
        <p:txBody>
          <a:bodyPr wrap="square" rtlCol="0">
            <a:spAutoFit/>
          </a:bodyPr>
          <a:lstStyle/>
          <a:p>
            <a:r>
              <a:rPr lang="en-GB" dirty="0"/>
              <a:t>Region</a:t>
            </a:r>
          </a:p>
        </p:txBody>
      </p:sp>
      <p:pic>
        <p:nvPicPr>
          <p:cNvPr id="116" name="Picture 1" descr="C:\Users\User\Documents\M&amp;S\Boy.jpg"/>
          <p:cNvPicPr>
            <a:picLocks noChangeAspect="1" noChangeArrowheads="1"/>
          </p:cNvPicPr>
          <p:nvPr/>
        </p:nvPicPr>
        <p:blipFill>
          <a:blip r:embed="rId14" cstate="print"/>
          <a:srcRect/>
          <a:stretch>
            <a:fillRect/>
          </a:stretch>
        </p:blipFill>
        <p:spPr bwMode="auto">
          <a:xfrm>
            <a:off x="407512" y="4549908"/>
            <a:ext cx="205002" cy="364867"/>
          </a:xfrm>
          <a:prstGeom prst="rect">
            <a:avLst/>
          </a:prstGeom>
          <a:noFill/>
        </p:spPr>
      </p:pic>
      <p:pic>
        <p:nvPicPr>
          <p:cNvPr id="117" name="Picture 2" descr="C:\Users\User\Documents\M&amp;S\Girl.jpg"/>
          <p:cNvPicPr>
            <a:picLocks noChangeAspect="1" noChangeArrowheads="1"/>
          </p:cNvPicPr>
          <p:nvPr/>
        </p:nvPicPr>
        <p:blipFill>
          <a:blip r:embed="rId15" cstate="print"/>
          <a:srcRect/>
          <a:stretch>
            <a:fillRect/>
          </a:stretch>
        </p:blipFill>
        <p:spPr bwMode="auto">
          <a:xfrm>
            <a:off x="674909" y="4547681"/>
            <a:ext cx="198961" cy="346339"/>
          </a:xfrm>
          <a:prstGeom prst="rect">
            <a:avLst/>
          </a:prstGeom>
          <a:noFill/>
        </p:spPr>
      </p:pic>
      <p:pic>
        <p:nvPicPr>
          <p:cNvPr id="118" name="Picture 1" descr="C:\Users\User\Documents\M&amp;S\Boy.jpg"/>
          <p:cNvPicPr>
            <a:picLocks noChangeAspect="1" noChangeArrowheads="1"/>
          </p:cNvPicPr>
          <p:nvPr/>
        </p:nvPicPr>
        <p:blipFill>
          <a:blip r:embed="rId14" cstate="print"/>
          <a:srcRect/>
          <a:stretch>
            <a:fillRect/>
          </a:stretch>
        </p:blipFill>
        <p:spPr bwMode="auto">
          <a:xfrm>
            <a:off x="432321" y="4904322"/>
            <a:ext cx="205002" cy="364867"/>
          </a:xfrm>
          <a:prstGeom prst="rect">
            <a:avLst/>
          </a:prstGeom>
          <a:noFill/>
        </p:spPr>
      </p:pic>
      <p:pic>
        <p:nvPicPr>
          <p:cNvPr id="119" name="Picture 2" descr="C:\Users\User\Documents\M&amp;S\Girl.jpg"/>
          <p:cNvPicPr>
            <a:picLocks noChangeAspect="1" noChangeArrowheads="1"/>
          </p:cNvPicPr>
          <p:nvPr/>
        </p:nvPicPr>
        <p:blipFill>
          <a:blip r:embed="rId15" cstate="print"/>
          <a:srcRect/>
          <a:stretch>
            <a:fillRect/>
          </a:stretch>
        </p:blipFill>
        <p:spPr bwMode="auto">
          <a:xfrm>
            <a:off x="678452" y="4891462"/>
            <a:ext cx="198961" cy="346339"/>
          </a:xfrm>
          <a:prstGeom prst="rect">
            <a:avLst/>
          </a:prstGeom>
          <a:noFill/>
        </p:spPr>
      </p:pic>
      <p:pic>
        <p:nvPicPr>
          <p:cNvPr id="120" name="Picture 1" descr="C:\Users\User\Documents\M&amp;S\Boy.jpg"/>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893065" y="4918499"/>
            <a:ext cx="205002" cy="364867"/>
          </a:xfrm>
          <a:prstGeom prst="rect">
            <a:avLst/>
          </a:prstGeom>
          <a:noFill/>
        </p:spPr>
      </p:pic>
      <p:pic>
        <p:nvPicPr>
          <p:cNvPr id="121" name="Picture 1" descr="C:\Users\User\Documents\M&amp;S\Boy.jpg"/>
          <p:cNvPicPr>
            <a:picLocks noChangeAspect="1" noChangeArrowheads="1"/>
          </p:cNvPicPr>
          <p:nvPr/>
        </p:nvPicPr>
        <p:blipFill>
          <a:blip r:embed="rId14" cstate="print"/>
          <a:srcRect/>
          <a:stretch>
            <a:fillRect/>
          </a:stretch>
        </p:blipFill>
        <p:spPr bwMode="auto">
          <a:xfrm>
            <a:off x="400423" y="4191949"/>
            <a:ext cx="205002" cy="364867"/>
          </a:xfrm>
          <a:prstGeom prst="rect">
            <a:avLst/>
          </a:prstGeom>
          <a:noFill/>
        </p:spPr>
      </p:pic>
      <p:sp>
        <p:nvSpPr>
          <p:cNvPr id="122" name="Rectangle 121"/>
          <p:cNvSpPr/>
          <p:nvPr/>
        </p:nvSpPr>
        <p:spPr>
          <a:xfrm>
            <a:off x="2050721" y="4167141"/>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14%</a:t>
            </a:r>
          </a:p>
        </p:txBody>
      </p:sp>
      <p:sp>
        <p:nvSpPr>
          <p:cNvPr id="123" name="Rectangle 122"/>
          <p:cNvSpPr/>
          <p:nvPr/>
        </p:nvSpPr>
        <p:spPr>
          <a:xfrm>
            <a:off x="2050721" y="4539280"/>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32%</a:t>
            </a:r>
          </a:p>
        </p:txBody>
      </p:sp>
      <p:sp>
        <p:nvSpPr>
          <p:cNvPr id="124" name="Rectangle 123"/>
          <p:cNvSpPr/>
          <p:nvPr/>
        </p:nvSpPr>
        <p:spPr>
          <a:xfrm>
            <a:off x="2050721" y="4911419"/>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20%</a:t>
            </a:r>
          </a:p>
        </p:txBody>
      </p:sp>
      <p:sp>
        <p:nvSpPr>
          <p:cNvPr id="125" name="Rectangle 124"/>
          <p:cNvSpPr/>
          <p:nvPr/>
        </p:nvSpPr>
        <p:spPr>
          <a:xfrm>
            <a:off x="2050721" y="5283559"/>
            <a:ext cx="510362" cy="318977"/>
          </a:xfrm>
          <a:prstGeom prst="rect">
            <a:avLst/>
          </a:prstGeom>
          <a:solidFill>
            <a:schemeClr val="accent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34%</a:t>
            </a:r>
          </a:p>
        </p:txBody>
      </p:sp>
      <p:sp>
        <p:nvSpPr>
          <p:cNvPr id="126" name="Rectangle 125"/>
          <p:cNvSpPr/>
          <p:nvPr/>
        </p:nvSpPr>
        <p:spPr>
          <a:xfrm>
            <a:off x="406143" y="5265831"/>
            <a:ext cx="701823" cy="318977"/>
          </a:xfrm>
          <a:prstGeom prst="rect">
            <a:avLst/>
          </a:prstGeom>
          <a:solidFill>
            <a:schemeClr val="tx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None</a:t>
            </a:r>
          </a:p>
        </p:txBody>
      </p:sp>
      <p:sp>
        <p:nvSpPr>
          <p:cNvPr id="127" name="Rectangle 126"/>
          <p:cNvSpPr/>
          <p:nvPr/>
        </p:nvSpPr>
        <p:spPr>
          <a:xfrm>
            <a:off x="6564801" y="4091527"/>
            <a:ext cx="656534" cy="282855"/>
          </a:xfrm>
          <a:prstGeom prst="rect">
            <a:avLst/>
          </a:prstGeom>
          <a:solidFill>
            <a:srgbClr val="84B1DE"/>
          </a:solidFill>
          <a:ln>
            <a:solidFill>
              <a:srgbClr val="84B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35%</a:t>
            </a:r>
          </a:p>
        </p:txBody>
      </p:sp>
      <p:sp>
        <p:nvSpPr>
          <p:cNvPr id="128" name="Rectangle 127"/>
          <p:cNvSpPr/>
          <p:nvPr/>
        </p:nvSpPr>
        <p:spPr>
          <a:xfrm>
            <a:off x="6633859" y="4735897"/>
            <a:ext cx="471376" cy="212651"/>
          </a:xfrm>
          <a:prstGeom prst="rect">
            <a:avLst/>
          </a:prstGeom>
          <a:solidFill>
            <a:srgbClr val="84B1DE"/>
          </a:solidFill>
          <a:ln>
            <a:solidFill>
              <a:srgbClr val="84B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15%</a:t>
            </a:r>
          </a:p>
        </p:txBody>
      </p:sp>
      <p:sp>
        <p:nvSpPr>
          <p:cNvPr id="129" name="Rectangle 128"/>
          <p:cNvSpPr/>
          <p:nvPr/>
        </p:nvSpPr>
        <p:spPr>
          <a:xfrm>
            <a:off x="6169570" y="5175377"/>
            <a:ext cx="471376" cy="212651"/>
          </a:xfrm>
          <a:prstGeom prst="rect">
            <a:avLst/>
          </a:prstGeom>
          <a:solidFill>
            <a:srgbClr val="0963BE"/>
          </a:solidFill>
          <a:ln>
            <a:solidFill>
              <a:srgbClr val="096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19%</a:t>
            </a:r>
          </a:p>
        </p:txBody>
      </p:sp>
      <p:sp>
        <p:nvSpPr>
          <p:cNvPr id="130" name="Rectangle 129"/>
          <p:cNvSpPr/>
          <p:nvPr/>
        </p:nvSpPr>
        <p:spPr>
          <a:xfrm>
            <a:off x="6059352" y="4506836"/>
            <a:ext cx="471376" cy="212651"/>
          </a:xfrm>
          <a:prstGeom prst="rect">
            <a:avLst/>
          </a:prstGeom>
          <a:solidFill>
            <a:srgbClr val="0963BE"/>
          </a:solidFill>
          <a:ln>
            <a:solidFill>
              <a:srgbClr val="096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11%</a:t>
            </a:r>
          </a:p>
        </p:txBody>
      </p:sp>
      <p:sp>
        <p:nvSpPr>
          <p:cNvPr id="131" name="Rounded Rectangle 130"/>
          <p:cNvSpPr/>
          <p:nvPr/>
        </p:nvSpPr>
        <p:spPr>
          <a:xfrm>
            <a:off x="7299457" y="4653165"/>
            <a:ext cx="679269" cy="403835"/>
          </a:xfrm>
          <a:prstGeom prst="roundRect">
            <a:avLst/>
          </a:prstGeom>
          <a:solidFill>
            <a:schemeClr val="accent1">
              <a:lumMod val="20000"/>
              <a:lumOff val="80000"/>
            </a:schemeClr>
          </a:solidFill>
          <a:ln>
            <a:solidFill>
              <a:srgbClr val="84B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Dublin20%</a:t>
            </a:r>
          </a:p>
        </p:txBody>
      </p:sp>
      <p:sp>
        <p:nvSpPr>
          <p:cNvPr id="132" name="Rounded Rectangle 131"/>
          <p:cNvSpPr/>
          <p:nvPr/>
        </p:nvSpPr>
        <p:spPr bwMode="auto">
          <a:xfrm>
            <a:off x="8274757" y="2923823"/>
            <a:ext cx="3712076" cy="3054946"/>
          </a:xfrm>
          <a:prstGeom prst="roundRect">
            <a:avLst>
              <a:gd name="adj" fmla="val 7891"/>
            </a:avLst>
          </a:prstGeom>
          <a:solidFill>
            <a:schemeClr val="bg1"/>
          </a:solidFill>
          <a:ln w="19050"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sng" strike="noStrike" cap="none" normalizeH="0" baseline="0">
              <a:ln>
                <a:noFill/>
              </a:ln>
              <a:solidFill>
                <a:schemeClr val="tx1"/>
              </a:solidFill>
              <a:effectLst/>
              <a:latin typeface="Arial" charset="0"/>
            </a:endParaRPr>
          </a:p>
        </p:txBody>
      </p:sp>
      <p:sp>
        <p:nvSpPr>
          <p:cNvPr id="133" name="Rectangle 132"/>
          <p:cNvSpPr/>
          <p:nvPr/>
        </p:nvSpPr>
        <p:spPr>
          <a:xfrm>
            <a:off x="8400720" y="3269853"/>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t>High managerial, admin, professional</a:t>
            </a:r>
          </a:p>
        </p:txBody>
      </p:sp>
      <p:sp>
        <p:nvSpPr>
          <p:cNvPr id="134" name="Rectangle 133"/>
          <p:cNvSpPr/>
          <p:nvPr/>
        </p:nvSpPr>
        <p:spPr>
          <a:xfrm>
            <a:off x="8400720" y="3510375"/>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Intermediate managerial, admin, professional</a:t>
            </a:r>
          </a:p>
        </p:txBody>
      </p:sp>
      <p:sp>
        <p:nvSpPr>
          <p:cNvPr id="135" name="Rectangle 134"/>
          <p:cNvSpPr/>
          <p:nvPr/>
        </p:nvSpPr>
        <p:spPr>
          <a:xfrm>
            <a:off x="8400720" y="3750897"/>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Supervisor, </a:t>
            </a:r>
            <a:r>
              <a:rPr lang="en-GB" sz="1100" dirty="0" err="1"/>
              <a:t>Jr</a:t>
            </a:r>
            <a:r>
              <a:rPr lang="en-GB" sz="1100" dirty="0"/>
              <a:t> managerial, admin, professional </a:t>
            </a:r>
          </a:p>
        </p:txBody>
      </p:sp>
      <p:sp>
        <p:nvSpPr>
          <p:cNvPr id="136" name="Rectangle 135"/>
          <p:cNvSpPr/>
          <p:nvPr/>
        </p:nvSpPr>
        <p:spPr>
          <a:xfrm>
            <a:off x="8400720" y="3991419"/>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Manual worker (skilled, non-skilled) </a:t>
            </a:r>
          </a:p>
        </p:txBody>
      </p:sp>
      <p:sp>
        <p:nvSpPr>
          <p:cNvPr id="137" name="Rectangle 136"/>
          <p:cNvSpPr/>
          <p:nvPr/>
        </p:nvSpPr>
        <p:spPr>
          <a:xfrm>
            <a:off x="8400720" y="4231941"/>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Self Employed</a:t>
            </a:r>
          </a:p>
        </p:txBody>
      </p:sp>
      <p:sp>
        <p:nvSpPr>
          <p:cNvPr id="138" name="Rectangle 137"/>
          <p:cNvSpPr/>
          <p:nvPr/>
        </p:nvSpPr>
        <p:spPr>
          <a:xfrm>
            <a:off x="8400720" y="4472463"/>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Casual Worker – Not Permanent Employment</a:t>
            </a:r>
          </a:p>
        </p:txBody>
      </p:sp>
      <p:sp>
        <p:nvSpPr>
          <p:cNvPr id="139" name="Rectangle 138"/>
          <p:cNvSpPr/>
          <p:nvPr/>
        </p:nvSpPr>
        <p:spPr>
          <a:xfrm>
            <a:off x="8400720" y="4712985"/>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Homemaker</a:t>
            </a:r>
          </a:p>
        </p:txBody>
      </p:sp>
      <p:sp>
        <p:nvSpPr>
          <p:cNvPr id="140" name="Rectangle 139"/>
          <p:cNvSpPr/>
          <p:nvPr/>
        </p:nvSpPr>
        <p:spPr>
          <a:xfrm>
            <a:off x="8400720" y="4953507"/>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Unemployed</a:t>
            </a:r>
          </a:p>
        </p:txBody>
      </p:sp>
      <p:sp>
        <p:nvSpPr>
          <p:cNvPr id="141" name="Rectangle 140"/>
          <p:cNvSpPr/>
          <p:nvPr/>
        </p:nvSpPr>
        <p:spPr>
          <a:xfrm>
            <a:off x="8400720" y="5194029"/>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Student</a:t>
            </a:r>
          </a:p>
        </p:txBody>
      </p:sp>
      <p:sp>
        <p:nvSpPr>
          <p:cNvPr id="142" name="Rectangle 141"/>
          <p:cNvSpPr/>
          <p:nvPr/>
        </p:nvSpPr>
        <p:spPr>
          <a:xfrm>
            <a:off x="8400720" y="5434551"/>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Retired (on state, private pension)</a:t>
            </a:r>
          </a:p>
        </p:txBody>
      </p:sp>
      <p:sp>
        <p:nvSpPr>
          <p:cNvPr id="143" name="Rectangle 142"/>
          <p:cNvSpPr/>
          <p:nvPr/>
        </p:nvSpPr>
        <p:spPr>
          <a:xfrm>
            <a:off x="11400026" y="3269853"/>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7%</a:t>
            </a:r>
          </a:p>
        </p:txBody>
      </p:sp>
      <p:sp>
        <p:nvSpPr>
          <p:cNvPr id="144" name="Rectangle 143"/>
          <p:cNvSpPr/>
          <p:nvPr/>
        </p:nvSpPr>
        <p:spPr>
          <a:xfrm>
            <a:off x="11400026" y="3510997"/>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12%</a:t>
            </a:r>
          </a:p>
        </p:txBody>
      </p:sp>
      <p:sp>
        <p:nvSpPr>
          <p:cNvPr id="145" name="Rectangle 144"/>
          <p:cNvSpPr/>
          <p:nvPr/>
        </p:nvSpPr>
        <p:spPr>
          <a:xfrm>
            <a:off x="11400026" y="3750999"/>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30%</a:t>
            </a:r>
          </a:p>
        </p:txBody>
      </p:sp>
      <p:sp>
        <p:nvSpPr>
          <p:cNvPr id="146" name="Rectangle 145"/>
          <p:cNvSpPr/>
          <p:nvPr/>
        </p:nvSpPr>
        <p:spPr>
          <a:xfrm>
            <a:off x="11400026" y="3993285"/>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15%</a:t>
            </a:r>
          </a:p>
        </p:txBody>
      </p:sp>
      <p:sp>
        <p:nvSpPr>
          <p:cNvPr id="147" name="Rectangle 146"/>
          <p:cNvSpPr/>
          <p:nvPr/>
        </p:nvSpPr>
        <p:spPr>
          <a:xfrm>
            <a:off x="11400026" y="4234429"/>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3%</a:t>
            </a:r>
          </a:p>
        </p:txBody>
      </p:sp>
      <p:sp>
        <p:nvSpPr>
          <p:cNvPr id="148" name="Rectangle 147"/>
          <p:cNvSpPr/>
          <p:nvPr/>
        </p:nvSpPr>
        <p:spPr>
          <a:xfrm>
            <a:off x="11400026" y="4475573"/>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2% </a:t>
            </a:r>
          </a:p>
        </p:txBody>
      </p:sp>
      <p:sp>
        <p:nvSpPr>
          <p:cNvPr id="149" name="Rectangle 148"/>
          <p:cNvSpPr/>
          <p:nvPr/>
        </p:nvSpPr>
        <p:spPr>
          <a:xfrm>
            <a:off x="11400026" y="4716717"/>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7%</a:t>
            </a:r>
          </a:p>
        </p:txBody>
      </p:sp>
      <p:sp>
        <p:nvSpPr>
          <p:cNvPr id="150" name="Rectangle 149"/>
          <p:cNvSpPr/>
          <p:nvPr/>
        </p:nvSpPr>
        <p:spPr>
          <a:xfrm>
            <a:off x="11400026" y="4957861"/>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8%</a:t>
            </a:r>
          </a:p>
        </p:txBody>
      </p:sp>
      <p:sp>
        <p:nvSpPr>
          <p:cNvPr id="151" name="Rectangle 150"/>
          <p:cNvSpPr/>
          <p:nvPr/>
        </p:nvSpPr>
        <p:spPr>
          <a:xfrm>
            <a:off x="11400026" y="5199005"/>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4%</a:t>
            </a:r>
          </a:p>
        </p:txBody>
      </p:sp>
      <p:sp>
        <p:nvSpPr>
          <p:cNvPr id="152" name="Rectangle 151"/>
          <p:cNvSpPr/>
          <p:nvPr/>
        </p:nvSpPr>
        <p:spPr>
          <a:xfrm>
            <a:off x="11400026" y="5440149"/>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11%</a:t>
            </a:r>
          </a:p>
        </p:txBody>
      </p:sp>
      <p:sp>
        <p:nvSpPr>
          <p:cNvPr id="153" name="TextBox 152"/>
          <p:cNvSpPr txBox="1"/>
          <p:nvPr/>
        </p:nvSpPr>
        <p:spPr>
          <a:xfrm>
            <a:off x="8627222" y="2924246"/>
            <a:ext cx="2877213" cy="405711"/>
          </a:xfrm>
          <a:prstGeom prst="rect">
            <a:avLst/>
          </a:prstGeom>
          <a:noFill/>
        </p:spPr>
        <p:txBody>
          <a:bodyPr wrap="square" rtlCol="0">
            <a:spAutoFit/>
          </a:bodyPr>
          <a:lstStyle/>
          <a:p>
            <a:pPr algn="ctr"/>
            <a:r>
              <a:rPr lang="en-GB" dirty="0"/>
              <a:t>Occupation</a:t>
            </a:r>
          </a:p>
        </p:txBody>
      </p:sp>
      <p:sp>
        <p:nvSpPr>
          <p:cNvPr id="154" name="Rectangle 153"/>
          <p:cNvSpPr/>
          <p:nvPr/>
        </p:nvSpPr>
        <p:spPr>
          <a:xfrm>
            <a:off x="8400720" y="5675069"/>
            <a:ext cx="2834640" cy="192024"/>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100" dirty="0"/>
              <a:t>Full Time Carer</a:t>
            </a:r>
          </a:p>
        </p:txBody>
      </p:sp>
      <p:sp>
        <p:nvSpPr>
          <p:cNvPr id="155" name="Rectangle 154"/>
          <p:cNvSpPr/>
          <p:nvPr/>
        </p:nvSpPr>
        <p:spPr>
          <a:xfrm>
            <a:off x="11400026" y="5681291"/>
            <a:ext cx="457200" cy="182880"/>
          </a:xfrm>
          <a:prstGeom prst="rect">
            <a:avLst/>
          </a:prstGeom>
          <a:solidFill>
            <a:srgbClr val="286B7B"/>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dirty="0"/>
              <a:t>1%</a:t>
            </a:r>
          </a:p>
        </p:txBody>
      </p:sp>
      <p:pic>
        <p:nvPicPr>
          <p:cNvPr id="73" name="Picture 72">
            <a:extLst>
              <a:ext uri="{FF2B5EF4-FFF2-40B4-BE49-F238E27FC236}">
                <a16:creationId xmlns:a16="http://schemas.microsoft.com/office/drawing/2014/main" id="{01311619-1786-454B-BBAF-127FEF39FC0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41987" y="4972632"/>
            <a:ext cx="297421" cy="256599"/>
          </a:xfrm>
          <a:prstGeom prst="rect">
            <a:avLst/>
          </a:prstGeom>
        </p:spPr>
      </p:pic>
      <p:sp>
        <p:nvSpPr>
          <p:cNvPr id="2" name="Slide Number Placeholder 1">
            <a:extLst>
              <a:ext uri="{FF2B5EF4-FFF2-40B4-BE49-F238E27FC236}">
                <a16:creationId xmlns:a16="http://schemas.microsoft.com/office/drawing/2014/main" id="{81B857AA-5588-45B4-A789-C31210C5E79A}"/>
              </a:ext>
            </a:extLst>
          </p:cNvPr>
          <p:cNvSpPr>
            <a:spLocks noGrp="1"/>
          </p:cNvSpPr>
          <p:nvPr>
            <p:ph type="sldNum" sz="quarter" idx="12"/>
          </p:nvPr>
        </p:nvSpPr>
        <p:spPr/>
        <p:txBody>
          <a:bodyPr/>
          <a:lstStyle/>
          <a:p>
            <a:fld id="{991FF55F-C636-4A1C-86B2-4F22B44AAE44}" type="slidenum">
              <a:rPr lang="en-IE" smtClean="0"/>
              <a:t>3</a:t>
            </a:fld>
            <a:endParaRPr lang="en-IE" dirty="0"/>
          </a:p>
        </p:txBody>
      </p:sp>
      <p:sp>
        <p:nvSpPr>
          <p:cNvPr id="76" name="TextBox 75">
            <a:extLst>
              <a:ext uri="{FF2B5EF4-FFF2-40B4-BE49-F238E27FC236}">
                <a16:creationId xmlns:a16="http://schemas.microsoft.com/office/drawing/2014/main" id="{6774E52E-CE73-41FA-B619-11EF5A6CA2DF}"/>
              </a:ext>
            </a:extLst>
          </p:cNvPr>
          <p:cNvSpPr txBox="1"/>
          <p:nvPr/>
        </p:nvSpPr>
        <p:spPr>
          <a:xfrm rot="10800000" flipV="1">
            <a:off x="4716760" y="1974325"/>
            <a:ext cx="519003" cy="215444"/>
          </a:xfrm>
          <a:prstGeom prst="rect">
            <a:avLst/>
          </a:prstGeom>
          <a:noFill/>
        </p:spPr>
        <p:txBody>
          <a:bodyPr wrap="square" rtlCol="0">
            <a:spAutoFit/>
          </a:bodyPr>
          <a:lstStyle/>
          <a:p>
            <a:r>
              <a:rPr lang="en-GB" sz="800" dirty="0"/>
              <a:t>18-24</a:t>
            </a:r>
          </a:p>
        </p:txBody>
      </p:sp>
      <p:sp>
        <p:nvSpPr>
          <p:cNvPr id="77" name="TextBox 76">
            <a:extLst>
              <a:ext uri="{FF2B5EF4-FFF2-40B4-BE49-F238E27FC236}">
                <a16:creationId xmlns:a16="http://schemas.microsoft.com/office/drawing/2014/main" id="{ABE77424-7D07-4EE3-AB04-6A6667747AB2}"/>
              </a:ext>
            </a:extLst>
          </p:cNvPr>
          <p:cNvSpPr txBox="1"/>
          <p:nvPr/>
        </p:nvSpPr>
        <p:spPr>
          <a:xfrm rot="10800000" flipV="1">
            <a:off x="4711619" y="2115147"/>
            <a:ext cx="519003" cy="215444"/>
          </a:xfrm>
          <a:prstGeom prst="rect">
            <a:avLst/>
          </a:prstGeom>
          <a:noFill/>
        </p:spPr>
        <p:txBody>
          <a:bodyPr wrap="square" rtlCol="0">
            <a:spAutoFit/>
          </a:bodyPr>
          <a:lstStyle/>
          <a:p>
            <a:r>
              <a:rPr lang="en-GB" sz="800" dirty="0"/>
              <a:t>25-44</a:t>
            </a:r>
          </a:p>
        </p:txBody>
      </p:sp>
      <p:sp>
        <p:nvSpPr>
          <p:cNvPr id="79" name="TextBox 78">
            <a:extLst>
              <a:ext uri="{FF2B5EF4-FFF2-40B4-BE49-F238E27FC236}">
                <a16:creationId xmlns:a16="http://schemas.microsoft.com/office/drawing/2014/main" id="{A6AF81C3-8710-48C1-9E50-C1B010081143}"/>
              </a:ext>
            </a:extLst>
          </p:cNvPr>
          <p:cNvSpPr txBox="1"/>
          <p:nvPr/>
        </p:nvSpPr>
        <p:spPr>
          <a:xfrm rot="10800000" flipV="1">
            <a:off x="4713079" y="2263267"/>
            <a:ext cx="519003" cy="215444"/>
          </a:xfrm>
          <a:prstGeom prst="rect">
            <a:avLst/>
          </a:prstGeom>
          <a:noFill/>
        </p:spPr>
        <p:txBody>
          <a:bodyPr wrap="square" rtlCol="0">
            <a:spAutoFit/>
          </a:bodyPr>
          <a:lstStyle/>
          <a:p>
            <a:r>
              <a:rPr lang="en-GB" sz="800" dirty="0"/>
              <a:t>45-54</a:t>
            </a:r>
          </a:p>
        </p:txBody>
      </p:sp>
      <p:sp>
        <p:nvSpPr>
          <p:cNvPr id="81" name="TextBox 80">
            <a:extLst>
              <a:ext uri="{FF2B5EF4-FFF2-40B4-BE49-F238E27FC236}">
                <a16:creationId xmlns:a16="http://schemas.microsoft.com/office/drawing/2014/main" id="{977A3A65-3EE8-4D06-9347-F24C8321746D}"/>
              </a:ext>
            </a:extLst>
          </p:cNvPr>
          <p:cNvSpPr txBox="1"/>
          <p:nvPr/>
        </p:nvSpPr>
        <p:spPr>
          <a:xfrm rot="10800000" flipV="1">
            <a:off x="4707211" y="2417387"/>
            <a:ext cx="519003" cy="215444"/>
          </a:xfrm>
          <a:prstGeom prst="rect">
            <a:avLst/>
          </a:prstGeom>
          <a:noFill/>
        </p:spPr>
        <p:txBody>
          <a:bodyPr wrap="square" rtlCol="0">
            <a:spAutoFit/>
          </a:bodyPr>
          <a:lstStyle/>
          <a:p>
            <a:r>
              <a:rPr lang="en-GB" sz="800" dirty="0"/>
              <a:t>55-64</a:t>
            </a:r>
          </a:p>
        </p:txBody>
      </p:sp>
      <p:pic>
        <p:nvPicPr>
          <p:cNvPr id="82" name="Picture 81">
            <a:extLst>
              <a:ext uri="{FF2B5EF4-FFF2-40B4-BE49-F238E27FC236}">
                <a16:creationId xmlns:a16="http://schemas.microsoft.com/office/drawing/2014/main" id="{25EC665A-153C-4F19-8091-C00A6C6B7BC2}"/>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5002" t="15464" r="10470" b="16284"/>
          <a:stretch/>
        </p:blipFill>
        <p:spPr>
          <a:xfrm>
            <a:off x="124076" y="59531"/>
            <a:ext cx="1372722" cy="790383"/>
          </a:xfrm>
          <a:prstGeom prst="rect">
            <a:avLst/>
          </a:prstGeom>
        </p:spPr>
      </p:pic>
    </p:spTree>
    <p:extLst>
      <p:ext uri="{BB962C8B-B14F-4D97-AF65-F5344CB8AC3E}">
        <p14:creationId xmlns:p14="http://schemas.microsoft.com/office/powerpoint/2010/main" val="261425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445914" y="88181"/>
            <a:ext cx="9895197" cy="757771"/>
          </a:xfrm>
          <a:prstGeom prst="rect">
            <a:avLst/>
          </a:prstGeom>
          <a:noFill/>
          <a:ln cap="flat">
            <a:noFill/>
          </a:ln>
        </p:spPr>
        <p:txBody>
          <a:bodyPr vert="horz" wrap="square" lIns="91440" tIns="45720" rIns="91440" bIns="45720" anchor="ctr" anchorCtr="0" compatLnSpc="1">
            <a:normAutofit/>
          </a:bodyPr>
          <a:lstStyle/>
          <a:p>
            <a:pPr lvl="0">
              <a:lnSpc>
                <a:spcPct val="90000"/>
              </a:lnSpc>
              <a:defRPr sz="1800" b="0" i="0" u="none" strike="noStrike" kern="0" cap="none" spc="0" baseline="0">
                <a:solidFill>
                  <a:srgbClr val="000000"/>
                </a:solidFill>
                <a:uFillTx/>
              </a:defRPr>
            </a:pPr>
            <a:r>
              <a:rPr lang="en-IE" sz="2400" b="1" kern="0" dirty="0">
                <a:latin typeface="Calibri" pitchFamily="34"/>
                <a:cs typeface="Arial"/>
              </a:rPr>
              <a:t>Palliative Care Research Tracker – (ROI &amp; NI)</a:t>
            </a:r>
          </a:p>
          <a:p>
            <a:pPr lvl="0">
              <a:lnSpc>
                <a:spcPct val="90000"/>
              </a:lnSpc>
              <a:defRPr sz="1800" b="0" i="0" u="none" strike="noStrike" kern="0" cap="none" spc="0" baseline="0">
                <a:solidFill>
                  <a:srgbClr val="000000"/>
                </a:solidFill>
                <a:uFillTx/>
              </a:defRPr>
            </a:pPr>
            <a:r>
              <a:rPr lang="en-GB" sz="2400" b="1" i="0" strike="noStrike" kern="1200" cap="none" spc="0" baseline="0" dirty="0">
                <a:uFillTx/>
                <a:latin typeface="Calibri" pitchFamily="34"/>
                <a:cs typeface="Arial"/>
              </a:rPr>
              <a:t>EXECUTIVE SUMMARY</a:t>
            </a:r>
            <a:endParaRPr lang="en-IE" sz="2400" b="0" i="0" strike="noStrike" kern="1200" cap="none" spc="0" baseline="0" dirty="0">
              <a:uFillTx/>
              <a:latin typeface="Calibri" pitchFamily="34"/>
            </a:endParaRPr>
          </a:p>
        </p:txBody>
      </p:sp>
      <p:sp>
        <p:nvSpPr>
          <p:cNvPr id="48" name="Rounded Rectangle 38"/>
          <p:cNvSpPr/>
          <p:nvPr/>
        </p:nvSpPr>
        <p:spPr>
          <a:xfrm>
            <a:off x="1615015" y="1244011"/>
            <a:ext cx="10456679" cy="1166665"/>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defTabSz="1170357" fontAlgn="base">
              <a:spcBef>
                <a:spcPct val="0"/>
              </a:spcBef>
              <a:spcAft>
                <a:spcPct val="0"/>
              </a:spcAft>
            </a:pPr>
            <a:endParaRPr lang="en-GB" sz="1600" b="1" dirty="0">
              <a:solidFill>
                <a:schemeClr val="tx1">
                  <a:lumMod val="85000"/>
                  <a:lumOff val="15000"/>
                </a:schemeClr>
              </a:solidFill>
              <a:sym typeface="Wingdings" pitchFamily="2" charset="2"/>
            </a:endParaRPr>
          </a:p>
          <a:p>
            <a:pPr algn="just" defTabSz="1170357" fontAlgn="base">
              <a:spcBef>
                <a:spcPct val="0"/>
              </a:spcBef>
              <a:spcAft>
                <a:spcPct val="0"/>
              </a:spcAft>
            </a:pPr>
            <a:r>
              <a:rPr lang="en-GB" sz="1600" b="1" dirty="0">
                <a:solidFill>
                  <a:schemeClr val="tx1">
                    <a:lumMod val="85000"/>
                    <a:lumOff val="15000"/>
                  </a:schemeClr>
                </a:solidFill>
                <a:sym typeface="Wingdings" pitchFamily="2" charset="2"/>
              </a:rPr>
              <a:t>iReach Insights conducted this research on behalf of the </a:t>
            </a:r>
            <a:r>
              <a:rPr lang="en-IE" sz="1600" b="1" dirty="0">
                <a:solidFill>
                  <a:schemeClr val="tx1">
                    <a:lumMod val="85000"/>
                    <a:lumOff val="15000"/>
                  </a:schemeClr>
                </a:solidFill>
                <a:sym typeface="Wingdings" pitchFamily="2" charset="2"/>
              </a:rPr>
              <a:t>All Ireland Institute of Hospice and Palliative Care (AIIHCP)</a:t>
            </a:r>
            <a:r>
              <a:rPr lang="en-GB" sz="1600" b="1" dirty="0">
                <a:solidFill>
                  <a:schemeClr val="tx1">
                    <a:lumMod val="85000"/>
                    <a:lumOff val="15000"/>
                  </a:schemeClr>
                </a:solidFill>
                <a:sym typeface="Wingdings" pitchFamily="2" charset="2"/>
              </a:rPr>
              <a:t>, tracking the thoughts of Palliative Care in ROI and NI. The research was conducted in ROI and NI and received 1,502 responses combined. The research report provides insights into how comfortable adults in ROI and NI are with discussing Palliative Care  and it’s benefits.</a:t>
            </a:r>
          </a:p>
          <a:p>
            <a:pPr defTabSz="1170357" fontAlgn="base">
              <a:spcBef>
                <a:spcPct val="0"/>
              </a:spcBef>
              <a:spcAft>
                <a:spcPct val="0"/>
              </a:spcAft>
            </a:pPr>
            <a:endParaRPr lang="en-GB" sz="1600" b="1" dirty="0">
              <a:solidFill>
                <a:schemeClr val="tx1">
                  <a:lumMod val="85000"/>
                  <a:lumOff val="15000"/>
                </a:schemeClr>
              </a:solidFill>
              <a:sym typeface="Wingdings" pitchFamily="2" charset="2"/>
            </a:endParaRPr>
          </a:p>
        </p:txBody>
      </p:sp>
      <p:sp>
        <p:nvSpPr>
          <p:cNvPr id="49" name="Rounded Rectangle 42"/>
          <p:cNvSpPr/>
          <p:nvPr/>
        </p:nvSpPr>
        <p:spPr>
          <a:xfrm>
            <a:off x="3802791" y="3368336"/>
            <a:ext cx="8250094" cy="916831"/>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en-IE" sz="1400" dirty="0"/>
              <a:t>Over 2 in 3 adults think that palliative care may be suitable for a number of years. 72% of adults from ROI agree and 65% of adults from NI agree.</a:t>
            </a:r>
          </a:p>
          <a:p>
            <a:pPr marL="285750" indent="-285750">
              <a:buFont typeface="Arial" panose="020B0604020202020204" pitchFamily="34" charset="0"/>
              <a:buChar char="•"/>
            </a:pPr>
            <a:r>
              <a:rPr lang="en-IE" sz="1400" dirty="0"/>
              <a:t>The majority (73%) of adults think that palliative care should be considered as early as possible when diagnosed with a life limiting illness.</a:t>
            </a:r>
          </a:p>
        </p:txBody>
      </p:sp>
      <p:sp>
        <p:nvSpPr>
          <p:cNvPr id="51" name="Rounded Rectangle 43"/>
          <p:cNvSpPr/>
          <p:nvPr/>
        </p:nvSpPr>
        <p:spPr>
          <a:xfrm>
            <a:off x="3802717" y="5235380"/>
            <a:ext cx="8250020" cy="730046"/>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en-IE" sz="1400" dirty="0"/>
              <a:t>82% of all adults think palliative care is suitable for people of any age. 84% of adults from ROI agree and 78% of adults from NI agree.</a:t>
            </a:r>
          </a:p>
          <a:p>
            <a:pPr marL="285750" indent="-285750">
              <a:buFont typeface="Arial" panose="020B0604020202020204" pitchFamily="34" charset="0"/>
              <a:buChar char="•"/>
            </a:pPr>
            <a:r>
              <a:rPr lang="en-IE" sz="1400" dirty="0"/>
              <a:t>The majority (77%) of adults agree that palliative care </a:t>
            </a:r>
            <a:r>
              <a:rPr lang="en-US" sz="1400" dirty="0"/>
              <a:t>supports family, friends and carers</a:t>
            </a:r>
            <a:endParaRPr lang="en-IE" sz="1400" dirty="0"/>
          </a:p>
        </p:txBody>
      </p:sp>
      <p:sp>
        <p:nvSpPr>
          <p:cNvPr id="52" name="Right Arrow 46"/>
          <p:cNvSpPr/>
          <p:nvPr/>
        </p:nvSpPr>
        <p:spPr>
          <a:xfrm>
            <a:off x="3437071" y="2837784"/>
            <a:ext cx="250715" cy="188941"/>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E" sz="1400" b="1" dirty="0">
              <a:ln w="22225">
                <a:solidFill>
                  <a:schemeClr val="accent2"/>
                </a:solidFill>
                <a:prstDash val="solid"/>
              </a:ln>
              <a:solidFill>
                <a:schemeClr val="tx1">
                  <a:lumMod val="85000"/>
                  <a:lumOff val="15000"/>
                </a:schemeClr>
              </a:solidFill>
            </a:endParaRPr>
          </a:p>
        </p:txBody>
      </p:sp>
      <p:sp>
        <p:nvSpPr>
          <p:cNvPr id="59" name="Right Arrow 49"/>
          <p:cNvSpPr/>
          <p:nvPr/>
        </p:nvSpPr>
        <p:spPr>
          <a:xfrm>
            <a:off x="3437071" y="4736656"/>
            <a:ext cx="250715" cy="188941"/>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E" sz="1400" b="1" dirty="0">
              <a:ln w="22225">
                <a:solidFill>
                  <a:schemeClr val="accent2"/>
                </a:solidFill>
                <a:prstDash val="solid"/>
              </a:ln>
              <a:solidFill>
                <a:schemeClr val="tx1">
                  <a:lumMod val="85000"/>
                  <a:lumOff val="15000"/>
                </a:schemeClr>
              </a:solidFill>
            </a:endParaRPr>
          </a:p>
        </p:txBody>
      </p:sp>
      <p:sp>
        <p:nvSpPr>
          <p:cNvPr id="60" name="Rectangle 59"/>
          <p:cNvSpPr/>
          <p:nvPr/>
        </p:nvSpPr>
        <p:spPr>
          <a:xfrm>
            <a:off x="165754" y="1642677"/>
            <a:ext cx="1231043" cy="369332"/>
          </a:xfrm>
          <a:prstGeom prst="rect">
            <a:avLst/>
          </a:prstGeom>
        </p:spPr>
        <p:txBody>
          <a:bodyPr wrap="none">
            <a:spAutoFit/>
          </a:bodyPr>
          <a:lstStyle/>
          <a:p>
            <a:pPr algn="ctr" defTabSz="1170357" fontAlgn="base">
              <a:spcBef>
                <a:spcPct val="0"/>
              </a:spcBef>
              <a:spcAft>
                <a:spcPct val="0"/>
              </a:spcAft>
            </a:pPr>
            <a:r>
              <a:rPr lang="en-GB" b="1" dirty="0">
                <a:solidFill>
                  <a:schemeClr val="tx1">
                    <a:lumMod val="85000"/>
                    <a:lumOff val="15000"/>
                  </a:schemeClr>
                </a:solidFill>
                <a:sym typeface="Wingdings" pitchFamily="2" charset="2"/>
              </a:rPr>
              <a:t>OVERVIEW</a:t>
            </a:r>
          </a:p>
        </p:txBody>
      </p:sp>
      <p:sp>
        <p:nvSpPr>
          <p:cNvPr id="61" name="Left Brace 60"/>
          <p:cNvSpPr/>
          <p:nvPr/>
        </p:nvSpPr>
        <p:spPr>
          <a:xfrm>
            <a:off x="1403711" y="1244011"/>
            <a:ext cx="45719" cy="1166665"/>
          </a:xfrm>
          <a:prstGeom prst="leftBrace">
            <a:avLst/>
          </a:prstGeom>
          <a:solidFill>
            <a:srgbClr val="83C91B"/>
          </a:solidFill>
          <a:ln>
            <a:solidFill>
              <a:srgbClr val="B9EC6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2" name="Rectangle 61"/>
          <p:cNvSpPr/>
          <p:nvPr/>
        </p:nvSpPr>
        <p:spPr>
          <a:xfrm>
            <a:off x="343690" y="3980641"/>
            <a:ext cx="898452" cy="646331"/>
          </a:xfrm>
          <a:prstGeom prst="rect">
            <a:avLst/>
          </a:prstGeom>
        </p:spPr>
        <p:txBody>
          <a:bodyPr wrap="none">
            <a:spAutoFit/>
          </a:bodyPr>
          <a:lstStyle/>
          <a:p>
            <a:pPr algn="ctr" defTabSz="1170357" fontAlgn="base">
              <a:spcBef>
                <a:spcPct val="0"/>
              </a:spcBef>
              <a:spcAft>
                <a:spcPct val="0"/>
              </a:spcAft>
            </a:pPr>
            <a:r>
              <a:rPr lang="en-GB" b="1" dirty="0">
                <a:solidFill>
                  <a:schemeClr val="tx1">
                    <a:lumMod val="85000"/>
                    <a:lumOff val="15000"/>
                  </a:schemeClr>
                </a:solidFill>
                <a:sym typeface="Wingdings" pitchFamily="2" charset="2"/>
              </a:rPr>
              <a:t>KEY</a:t>
            </a:r>
          </a:p>
          <a:p>
            <a:pPr algn="ctr" defTabSz="1170357" fontAlgn="base">
              <a:spcBef>
                <a:spcPct val="0"/>
              </a:spcBef>
              <a:spcAft>
                <a:spcPct val="0"/>
              </a:spcAft>
            </a:pPr>
            <a:r>
              <a:rPr lang="en-GB" b="1" dirty="0">
                <a:solidFill>
                  <a:schemeClr val="tx1">
                    <a:lumMod val="85000"/>
                    <a:lumOff val="15000"/>
                  </a:schemeClr>
                </a:solidFill>
                <a:sym typeface="Wingdings" pitchFamily="2" charset="2"/>
              </a:rPr>
              <a:t>POINTS</a:t>
            </a:r>
          </a:p>
        </p:txBody>
      </p:sp>
      <p:sp>
        <p:nvSpPr>
          <p:cNvPr id="63" name="Left Brace 62"/>
          <p:cNvSpPr/>
          <p:nvPr/>
        </p:nvSpPr>
        <p:spPr>
          <a:xfrm>
            <a:off x="1400195" y="2724142"/>
            <a:ext cx="45719" cy="3159331"/>
          </a:xfrm>
          <a:prstGeom prst="leftBrace">
            <a:avLst/>
          </a:prstGeom>
          <a:solidFill>
            <a:srgbClr val="83C91B"/>
          </a:solidFill>
          <a:ln>
            <a:solidFill>
              <a:srgbClr val="B9EC6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4" name="Right Arrow 56"/>
          <p:cNvSpPr/>
          <p:nvPr/>
        </p:nvSpPr>
        <p:spPr>
          <a:xfrm>
            <a:off x="3433859" y="3805571"/>
            <a:ext cx="250715" cy="188941"/>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E" sz="1400" b="1" dirty="0">
              <a:ln w="22225">
                <a:solidFill>
                  <a:schemeClr val="accent2"/>
                </a:solidFill>
                <a:prstDash val="solid"/>
              </a:ln>
              <a:solidFill>
                <a:schemeClr val="tx1">
                  <a:lumMod val="85000"/>
                  <a:lumOff val="15000"/>
                </a:schemeClr>
              </a:solidFill>
            </a:endParaRPr>
          </a:p>
        </p:txBody>
      </p:sp>
      <p:sp>
        <p:nvSpPr>
          <p:cNvPr id="65" name="Right Arrow 57"/>
          <p:cNvSpPr/>
          <p:nvPr/>
        </p:nvSpPr>
        <p:spPr>
          <a:xfrm>
            <a:off x="3437071" y="5514976"/>
            <a:ext cx="250715" cy="193484"/>
          </a:xfrm>
          <a:prstGeom prst="rightArrow">
            <a:avLst/>
          </a:prstGeom>
          <a:solidFill>
            <a:srgbClr val="B9EC6E"/>
          </a:solidFill>
          <a:ln w="6350">
            <a:solidFill>
              <a:srgbClr val="B9EC6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E" sz="1400" b="1" dirty="0">
              <a:ln w="22225">
                <a:solidFill>
                  <a:schemeClr val="accent2"/>
                </a:solidFill>
                <a:prstDash val="solid"/>
              </a:ln>
              <a:solidFill>
                <a:schemeClr val="tx1">
                  <a:lumMod val="85000"/>
                  <a:lumOff val="15000"/>
                </a:schemeClr>
              </a:solidFill>
            </a:endParaRPr>
          </a:p>
        </p:txBody>
      </p:sp>
      <p:sp>
        <p:nvSpPr>
          <p:cNvPr id="66" name="Rounded Rectangle 38"/>
          <p:cNvSpPr/>
          <p:nvPr/>
        </p:nvSpPr>
        <p:spPr>
          <a:xfrm>
            <a:off x="1624928" y="5170439"/>
            <a:ext cx="1682821" cy="828458"/>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algn="ctr" defTabSz="1170357" fontAlgn="base">
              <a:spcBef>
                <a:spcPct val="0"/>
              </a:spcBef>
              <a:spcAft>
                <a:spcPct val="0"/>
              </a:spcAft>
            </a:pPr>
            <a:r>
              <a:rPr lang="en-IE" sz="1600" b="1" dirty="0">
                <a:solidFill>
                  <a:schemeClr val="tx1">
                    <a:lumMod val="85000"/>
                    <a:lumOff val="15000"/>
                  </a:schemeClr>
                </a:solidFill>
                <a:sym typeface="Wingdings" pitchFamily="2" charset="2"/>
              </a:rPr>
              <a:t>Age Suitable for Palliative Care</a:t>
            </a:r>
            <a:endParaRPr lang="en-GB" sz="1600" b="1" dirty="0">
              <a:solidFill>
                <a:schemeClr val="tx1">
                  <a:lumMod val="85000"/>
                  <a:lumOff val="15000"/>
                </a:schemeClr>
              </a:solidFill>
              <a:sym typeface="Wingdings" pitchFamily="2" charset="2"/>
            </a:endParaRPr>
          </a:p>
        </p:txBody>
      </p:sp>
      <p:sp>
        <p:nvSpPr>
          <p:cNvPr id="67" name="Rounded Rectangle 38"/>
          <p:cNvSpPr/>
          <p:nvPr/>
        </p:nvSpPr>
        <p:spPr>
          <a:xfrm>
            <a:off x="1647024" y="2466278"/>
            <a:ext cx="1660726" cy="908559"/>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algn="ctr" defTabSz="1170357" fontAlgn="base">
              <a:spcBef>
                <a:spcPct val="0"/>
              </a:spcBef>
              <a:spcAft>
                <a:spcPct val="0"/>
              </a:spcAft>
            </a:pPr>
            <a:r>
              <a:rPr lang="en-GB" sz="1600" b="1" dirty="0">
                <a:solidFill>
                  <a:schemeClr val="tx1">
                    <a:lumMod val="85000"/>
                    <a:lumOff val="15000"/>
                  </a:schemeClr>
                </a:solidFill>
                <a:sym typeface="Wingdings" pitchFamily="2" charset="2"/>
              </a:rPr>
              <a:t>Thoughts on Palliative Care</a:t>
            </a:r>
          </a:p>
        </p:txBody>
      </p:sp>
      <p:sp>
        <p:nvSpPr>
          <p:cNvPr id="68" name="Rounded Rectangle 38"/>
          <p:cNvSpPr/>
          <p:nvPr/>
        </p:nvSpPr>
        <p:spPr>
          <a:xfrm>
            <a:off x="1617006" y="4272509"/>
            <a:ext cx="1682821" cy="828459"/>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algn="ctr" defTabSz="1170357" fontAlgn="base">
              <a:spcBef>
                <a:spcPct val="0"/>
              </a:spcBef>
              <a:spcAft>
                <a:spcPct val="0"/>
              </a:spcAft>
            </a:pPr>
            <a:r>
              <a:rPr lang="en-GB" sz="1600" b="1" dirty="0">
                <a:solidFill>
                  <a:schemeClr val="tx1">
                    <a:lumMod val="85000"/>
                    <a:lumOff val="15000"/>
                  </a:schemeClr>
                </a:solidFill>
                <a:sym typeface="Wingdings" pitchFamily="2" charset="2"/>
              </a:rPr>
              <a:t>Benefits of</a:t>
            </a:r>
            <a:r>
              <a:rPr lang="en-IE" sz="1600" b="1" dirty="0">
                <a:solidFill>
                  <a:schemeClr val="tx1">
                    <a:lumMod val="85000"/>
                    <a:lumOff val="15000"/>
                  </a:schemeClr>
                </a:solidFill>
                <a:sym typeface="Wingdings" pitchFamily="2" charset="2"/>
              </a:rPr>
              <a:t> Palliative Care</a:t>
            </a:r>
            <a:endParaRPr lang="en-GB" sz="1600" b="1" dirty="0">
              <a:solidFill>
                <a:schemeClr val="tx1">
                  <a:lumMod val="85000"/>
                  <a:lumOff val="15000"/>
                </a:schemeClr>
              </a:solidFill>
              <a:sym typeface="Wingdings" pitchFamily="2" charset="2"/>
            </a:endParaRPr>
          </a:p>
        </p:txBody>
      </p:sp>
      <p:sp>
        <p:nvSpPr>
          <p:cNvPr id="69" name="Rounded Rectangle 38"/>
          <p:cNvSpPr/>
          <p:nvPr/>
        </p:nvSpPr>
        <p:spPr>
          <a:xfrm>
            <a:off x="1624928" y="3425258"/>
            <a:ext cx="1682821" cy="796830"/>
          </a:xfrm>
          <a:prstGeom prst="roundRect">
            <a:avLst/>
          </a:prstGeom>
          <a:solidFill>
            <a:srgbClr val="B9EC6E"/>
          </a:solidFill>
          <a:ln w="6350">
            <a:solidFill>
              <a:srgbClr val="B9EC6E"/>
            </a:solidFill>
          </a:ln>
        </p:spPr>
        <p:style>
          <a:lnRef idx="2">
            <a:schemeClr val="accent4"/>
          </a:lnRef>
          <a:fillRef idx="1">
            <a:schemeClr val="lt1"/>
          </a:fillRef>
          <a:effectRef idx="0">
            <a:schemeClr val="accent4"/>
          </a:effectRef>
          <a:fontRef idx="minor">
            <a:schemeClr val="dk1"/>
          </a:fontRef>
        </p:style>
        <p:txBody>
          <a:bodyPr rtlCol="0" anchor="ctr"/>
          <a:lstStyle/>
          <a:p>
            <a:pPr algn="ctr" defTabSz="1170357" fontAlgn="base">
              <a:spcBef>
                <a:spcPct val="0"/>
              </a:spcBef>
              <a:spcAft>
                <a:spcPct val="0"/>
              </a:spcAft>
            </a:pPr>
            <a:r>
              <a:rPr lang="en-IE" sz="1600" b="1" dirty="0">
                <a:solidFill>
                  <a:schemeClr val="tx1">
                    <a:lumMod val="85000"/>
                    <a:lumOff val="15000"/>
                  </a:schemeClr>
                </a:solidFill>
                <a:sym typeface="Wingdings" pitchFamily="2" charset="2"/>
              </a:rPr>
              <a:t>Diagnosing Life Limiting Illness</a:t>
            </a:r>
            <a:endParaRPr lang="en-GB" sz="1600" b="1" dirty="0">
              <a:solidFill>
                <a:schemeClr val="tx1">
                  <a:lumMod val="85000"/>
                  <a:lumOff val="15000"/>
                </a:schemeClr>
              </a:solidFill>
              <a:sym typeface="Wingdings" pitchFamily="2" charset="2"/>
            </a:endParaRPr>
          </a:p>
        </p:txBody>
      </p:sp>
      <p:sp>
        <p:nvSpPr>
          <p:cNvPr id="2" name="Slide Number Placeholder 1">
            <a:extLst>
              <a:ext uri="{FF2B5EF4-FFF2-40B4-BE49-F238E27FC236}">
                <a16:creationId xmlns:a16="http://schemas.microsoft.com/office/drawing/2014/main" id="{B0ADA778-5C58-4325-BD08-A1301AB62B14}"/>
              </a:ext>
            </a:extLst>
          </p:cNvPr>
          <p:cNvSpPr>
            <a:spLocks noGrp="1"/>
          </p:cNvSpPr>
          <p:nvPr>
            <p:ph type="sldNum" sz="quarter" idx="12"/>
          </p:nvPr>
        </p:nvSpPr>
        <p:spPr/>
        <p:txBody>
          <a:bodyPr/>
          <a:lstStyle/>
          <a:p>
            <a:fld id="{991FF55F-C636-4A1C-86B2-4F22B44AAE44}" type="slidenum">
              <a:rPr lang="en-IE" smtClean="0"/>
              <a:t>4</a:t>
            </a:fld>
            <a:endParaRPr lang="en-IE"/>
          </a:p>
        </p:txBody>
      </p:sp>
      <p:sp>
        <p:nvSpPr>
          <p:cNvPr id="23" name="Rounded Rectangle 42">
            <a:extLst>
              <a:ext uri="{FF2B5EF4-FFF2-40B4-BE49-F238E27FC236}">
                <a16:creationId xmlns:a16="http://schemas.microsoft.com/office/drawing/2014/main" id="{7A0CD516-DE40-4280-932C-06DC983BB7D6}"/>
              </a:ext>
            </a:extLst>
          </p:cNvPr>
          <p:cNvSpPr/>
          <p:nvPr/>
        </p:nvSpPr>
        <p:spPr>
          <a:xfrm>
            <a:off x="3802717" y="2479614"/>
            <a:ext cx="8250094" cy="828198"/>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en-IE" sz="1400" dirty="0"/>
              <a:t>1 in 2 adults agree that if a person is receiving palliative care, it means they are in the last days or weeks of their life. </a:t>
            </a:r>
          </a:p>
          <a:p>
            <a:pPr marL="285750" indent="-285750">
              <a:buFont typeface="Arial" panose="020B0604020202020204" pitchFamily="34" charset="0"/>
              <a:buChar char="•"/>
            </a:pPr>
            <a:r>
              <a:rPr lang="en-IE" sz="1400" dirty="0"/>
              <a:t>40% of adults prefer not to think about palliative care.</a:t>
            </a:r>
          </a:p>
        </p:txBody>
      </p:sp>
      <p:pic>
        <p:nvPicPr>
          <p:cNvPr id="24" name="Picture 23">
            <a:extLst>
              <a:ext uri="{FF2B5EF4-FFF2-40B4-BE49-F238E27FC236}">
                <a16:creationId xmlns:a16="http://schemas.microsoft.com/office/drawing/2014/main" id="{FEC60908-59F4-463E-ADA7-1D5BB63CE03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002" t="15464" r="10470" b="16284"/>
          <a:stretch/>
        </p:blipFill>
        <p:spPr>
          <a:xfrm>
            <a:off x="124076" y="59531"/>
            <a:ext cx="1372722" cy="790383"/>
          </a:xfrm>
          <a:prstGeom prst="rect">
            <a:avLst/>
          </a:prstGeom>
        </p:spPr>
      </p:pic>
      <p:sp>
        <p:nvSpPr>
          <p:cNvPr id="26" name="Rounded Rectangle 42">
            <a:extLst>
              <a:ext uri="{FF2B5EF4-FFF2-40B4-BE49-F238E27FC236}">
                <a16:creationId xmlns:a16="http://schemas.microsoft.com/office/drawing/2014/main" id="{9F984995-9E05-4439-984C-B2AC9399CF49}"/>
              </a:ext>
            </a:extLst>
          </p:cNvPr>
          <p:cNvSpPr/>
          <p:nvPr/>
        </p:nvSpPr>
        <p:spPr>
          <a:xfrm>
            <a:off x="3802717" y="4406216"/>
            <a:ext cx="8250094" cy="758013"/>
          </a:xfrm>
          <a:prstGeom prst="roundRect">
            <a:avLst/>
          </a:prstGeom>
          <a:noFill/>
          <a:ln w="6350">
            <a:solidFill>
              <a:srgbClr val="B9EC6E"/>
            </a:solidFill>
          </a:ln>
        </p:spPr>
        <p:style>
          <a:lnRef idx="2">
            <a:schemeClr val="accent3"/>
          </a:lnRef>
          <a:fillRef idx="1">
            <a:schemeClr val="lt1"/>
          </a:fillRef>
          <a:effectRef idx="0">
            <a:schemeClr val="accent3"/>
          </a:effectRef>
          <a:fontRef idx="minor">
            <a:schemeClr val="dk1"/>
          </a:fontRef>
        </p:style>
        <p:txBody>
          <a:bodyPr rtlCol="0" anchor="ctr"/>
          <a:lstStyle/>
          <a:p>
            <a:pPr marL="285750" indent="-285750">
              <a:buFont typeface="Arial" panose="020B0604020202020204" pitchFamily="34" charset="0"/>
              <a:buChar char="•"/>
            </a:pPr>
            <a:r>
              <a:rPr lang="en-IE" sz="1400" dirty="0"/>
              <a:t>81% of adults think palliative care is beneficial for anyone with a life limiting illness.</a:t>
            </a:r>
          </a:p>
          <a:p>
            <a:pPr marL="285750" indent="-285750">
              <a:buFont typeface="Arial" panose="020B0604020202020204" pitchFamily="34" charset="0"/>
              <a:buChar char="•"/>
            </a:pPr>
            <a:r>
              <a:rPr lang="en-IE" sz="1400" dirty="0"/>
              <a:t>77% of adults agree that palliative care, cares for all aspects of the person physical, social, emotional, and spiritual.</a:t>
            </a:r>
          </a:p>
        </p:txBody>
      </p:sp>
    </p:spTree>
    <p:extLst>
      <p:ext uri="{BB962C8B-B14F-4D97-AF65-F5344CB8AC3E}">
        <p14:creationId xmlns:p14="http://schemas.microsoft.com/office/powerpoint/2010/main" val="243388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7500" y="2367171"/>
            <a:ext cx="7496175" cy="2123658"/>
          </a:xfrm>
          <a:prstGeom prst="rect">
            <a:avLst/>
          </a:prstGeom>
          <a:noFill/>
        </p:spPr>
        <p:txBody>
          <a:bodyPr wrap="square" rtlCol="0">
            <a:spAutoFit/>
          </a:bodyPr>
          <a:lstStyle/>
          <a:p>
            <a:pPr algn="ctr"/>
            <a:r>
              <a:rPr lang="en-US" sz="6600" b="1" dirty="0">
                <a:solidFill>
                  <a:schemeClr val="tx1">
                    <a:lumMod val="85000"/>
                    <a:lumOff val="15000"/>
                  </a:schemeClr>
                </a:solidFill>
              </a:rPr>
              <a:t>Palliative Care:</a:t>
            </a:r>
          </a:p>
          <a:p>
            <a:pPr algn="ctr"/>
            <a:r>
              <a:rPr lang="en-US" sz="6600" b="1" dirty="0">
                <a:solidFill>
                  <a:schemeClr val="tx1">
                    <a:lumMod val="85000"/>
                    <a:lumOff val="15000"/>
                  </a:schemeClr>
                </a:solidFill>
              </a:rPr>
              <a:t>R0I &amp; NI combined</a:t>
            </a:r>
          </a:p>
        </p:txBody>
      </p:sp>
    </p:spTree>
    <p:extLst>
      <p:ext uri="{BB962C8B-B14F-4D97-AF65-F5344CB8AC3E}">
        <p14:creationId xmlns:p14="http://schemas.microsoft.com/office/powerpoint/2010/main" val="355651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44624"/>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1 in 2 adults agree that if a person is receiving palliative care, it means they are in the last days or weeks of their life. 50% of adults from Republic of Ireland (ROI) and Northern Ireland (NI) agree.</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3552621321"/>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14%</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36%</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23%</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23%</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4%</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386597"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428059" y="2145049"/>
            <a:ext cx="892098" cy="338554"/>
          </a:xfrm>
          <a:prstGeom prst="rect">
            <a:avLst/>
          </a:prstGeom>
          <a:noFill/>
        </p:spPr>
        <p:txBody>
          <a:bodyPr wrap="square" rtlCol="0">
            <a:spAutoFit/>
          </a:bodyPr>
          <a:lstStyle/>
          <a:p>
            <a:pPr algn="ctr"/>
            <a:r>
              <a:rPr lang="en-IE" sz="1600" b="1" dirty="0"/>
              <a:t>13%</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428059" y="2948943"/>
            <a:ext cx="892098" cy="338554"/>
          </a:xfrm>
          <a:prstGeom prst="rect">
            <a:avLst/>
          </a:prstGeom>
          <a:noFill/>
        </p:spPr>
        <p:txBody>
          <a:bodyPr wrap="square" rtlCol="0">
            <a:spAutoFit/>
          </a:bodyPr>
          <a:lstStyle/>
          <a:p>
            <a:pPr algn="ctr"/>
            <a:r>
              <a:rPr lang="en-IE" sz="1600" b="1" dirty="0"/>
              <a:t>37%</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428059" y="3764045"/>
            <a:ext cx="892098" cy="338554"/>
          </a:xfrm>
          <a:prstGeom prst="rect">
            <a:avLst/>
          </a:prstGeom>
          <a:noFill/>
        </p:spPr>
        <p:txBody>
          <a:bodyPr wrap="square" rtlCol="0">
            <a:spAutoFit/>
          </a:bodyPr>
          <a:lstStyle/>
          <a:p>
            <a:pPr algn="ctr"/>
            <a:r>
              <a:rPr lang="en-IE" sz="1600" b="1" dirty="0"/>
              <a:t>30%</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428059" y="4551470"/>
            <a:ext cx="892098" cy="338554"/>
          </a:xfrm>
          <a:prstGeom prst="rect">
            <a:avLst/>
          </a:prstGeom>
          <a:noFill/>
        </p:spPr>
        <p:txBody>
          <a:bodyPr wrap="square" rtlCol="0">
            <a:spAutoFit/>
          </a:bodyPr>
          <a:lstStyle/>
          <a:p>
            <a:pPr algn="ctr"/>
            <a:r>
              <a:rPr lang="en-IE" sz="1600" b="1" dirty="0"/>
              <a:t>17%</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412103" y="5304384"/>
            <a:ext cx="892098" cy="338554"/>
          </a:xfrm>
          <a:prstGeom prst="rect">
            <a:avLst/>
          </a:prstGeom>
          <a:noFill/>
        </p:spPr>
        <p:txBody>
          <a:bodyPr wrap="square" rtlCol="0">
            <a:spAutoFit/>
          </a:bodyPr>
          <a:lstStyle/>
          <a:p>
            <a:pPr algn="ctr"/>
            <a:r>
              <a:rPr lang="en-IE" sz="1600" b="1" dirty="0"/>
              <a:t>3%</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353450"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GB" sz="1800" dirty="0">
                <a:solidFill>
                  <a:schemeClr val="tx1"/>
                </a:solidFill>
                <a:effectLst/>
                <a:latin typeface="Calibri" panose="020F0502020204030204" pitchFamily="34" charset="0"/>
                <a:ea typeface="Calibri" panose="020F0502020204030204" pitchFamily="34" charset="0"/>
              </a:rPr>
              <a:t>If </a:t>
            </a:r>
            <a:r>
              <a:rPr lang="en-IE" sz="1800" kern="0" dirty="0">
                <a:solidFill>
                  <a:schemeClr val="tx1"/>
                </a:solidFill>
                <a:effectLst/>
                <a:latin typeface="Calibri" panose="020F0502020204030204" pitchFamily="34" charset="0"/>
                <a:ea typeface="Times New Roman" panose="02020603050405020304" pitchFamily="18" charset="0"/>
              </a:rPr>
              <a:t>a person is receiving palliative care, it means they are in the last days or weeks of their life</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50%</a:t>
            </a:r>
            <a:endParaRPr lang="en-IE" dirty="0"/>
          </a:p>
        </p:txBody>
      </p:sp>
      <p:sp>
        <p:nvSpPr>
          <p:cNvPr id="6" name="Right Brace 5">
            <a:extLst>
              <a:ext uri="{FF2B5EF4-FFF2-40B4-BE49-F238E27FC236}">
                <a16:creationId xmlns:a16="http://schemas.microsoft.com/office/drawing/2014/main" id="{F2DD83BF-DFB8-A931-1304-52F91C6B48A2}"/>
              </a:ext>
            </a:extLst>
          </p:cNvPr>
          <p:cNvSpPr/>
          <p:nvPr/>
        </p:nvSpPr>
        <p:spPr>
          <a:xfrm>
            <a:off x="9826593"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AC7C7E69-39E5-6785-D35F-014515611809}"/>
              </a:ext>
            </a:extLst>
          </p:cNvPr>
          <p:cNvSpPr txBox="1"/>
          <p:nvPr/>
        </p:nvSpPr>
        <p:spPr>
          <a:xfrm>
            <a:off x="9874303" y="2528515"/>
            <a:ext cx="583814" cy="369332"/>
          </a:xfrm>
          <a:prstGeom prst="rect">
            <a:avLst/>
          </a:prstGeom>
          <a:noFill/>
        </p:spPr>
        <p:txBody>
          <a:bodyPr wrap="none" rtlCol="0">
            <a:spAutoFit/>
          </a:bodyPr>
          <a:lstStyle/>
          <a:p>
            <a:r>
              <a:rPr lang="en-US" dirty="0"/>
              <a:t>50%</a:t>
            </a:r>
            <a:endParaRPr lang="en-IE" dirty="0"/>
          </a:p>
        </p:txBody>
      </p:sp>
      <p:sp>
        <p:nvSpPr>
          <p:cNvPr id="12" name="Right Brace 11">
            <a:extLst>
              <a:ext uri="{FF2B5EF4-FFF2-40B4-BE49-F238E27FC236}">
                <a16:creationId xmlns:a16="http://schemas.microsoft.com/office/drawing/2014/main" id="{A5665E4F-BA07-4C06-B708-41FFD247CB5D}"/>
              </a:ext>
            </a:extLst>
          </p:cNvPr>
          <p:cNvSpPr/>
          <p:nvPr/>
        </p:nvSpPr>
        <p:spPr>
          <a:xfrm>
            <a:off x="11560476" y="2249410"/>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E04F2CA1-4460-11F4-78CC-553F6B6FF68C}"/>
              </a:ext>
            </a:extLst>
          </p:cNvPr>
          <p:cNvSpPr txBox="1"/>
          <p:nvPr/>
        </p:nvSpPr>
        <p:spPr>
          <a:xfrm>
            <a:off x="11608186" y="2527706"/>
            <a:ext cx="583814" cy="369332"/>
          </a:xfrm>
          <a:prstGeom prst="rect">
            <a:avLst/>
          </a:prstGeom>
          <a:noFill/>
        </p:spPr>
        <p:txBody>
          <a:bodyPr wrap="none" rtlCol="0">
            <a:spAutoFit/>
          </a:bodyPr>
          <a:lstStyle/>
          <a:p>
            <a:r>
              <a:rPr lang="en-US" dirty="0"/>
              <a:t>50%</a:t>
            </a:r>
            <a:endParaRPr lang="en-IE" dirty="0"/>
          </a:p>
        </p:txBody>
      </p:sp>
    </p:spTree>
    <p:extLst>
      <p:ext uri="{BB962C8B-B14F-4D97-AF65-F5344CB8AC3E}">
        <p14:creationId xmlns:p14="http://schemas.microsoft.com/office/powerpoint/2010/main" val="1365911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40% of adults prefer not to think about palliative care.</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2953020723"/>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12%</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28%</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32%</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21%</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7%</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517906"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559368" y="2145049"/>
            <a:ext cx="892098" cy="338554"/>
          </a:xfrm>
          <a:prstGeom prst="rect">
            <a:avLst/>
          </a:prstGeom>
          <a:noFill/>
        </p:spPr>
        <p:txBody>
          <a:bodyPr wrap="square" rtlCol="0">
            <a:spAutoFit/>
          </a:bodyPr>
          <a:lstStyle/>
          <a:p>
            <a:pPr algn="ctr"/>
            <a:r>
              <a:rPr lang="en-IE" sz="1600" b="1" dirty="0"/>
              <a:t>10%</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559368" y="2948943"/>
            <a:ext cx="892098" cy="338554"/>
          </a:xfrm>
          <a:prstGeom prst="rect">
            <a:avLst/>
          </a:prstGeom>
          <a:noFill/>
        </p:spPr>
        <p:txBody>
          <a:bodyPr wrap="square" rtlCol="0">
            <a:spAutoFit/>
          </a:bodyPr>
          <a:lstStyle/>
          <a:p>
            <a:pPr algn="ctr"/>
            <a:r>
              <a:rPr lang="en-IE" sz="1600" b="1" dirty="0"/>
              <a:t>30%</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559368" y="3764045"/>
            <a:ext cx="892098" cy="338554"/>
          </a:xfrm>
          <a:prstGeom prst="rect">
            <a:avLst/>
          </a:prstGeom>
          <a:noFill/>
        </p:spPr>
        <p:txBody>
          <a:bodyPr wrap="square" rtlCol="0">
            <a:spAutoFit/>
          </a:bodyPr>
          <a:lstStyle/>
          <a:p>
            <a:pPr algn="ctr"/>
            <a:r>
              <a:rPr lang="en-IE" sz="1600" b="1" dirty="0"/>
              <a:t>30%</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559368" y="4551470"/>
            <a:ext cx="892098" cy="338554"/>
          </a:xfrm>
          <a:prstGeom prst="rect">
            <a:avLst/>
          </a:prstGeom>
          <a:noFill/>
        </p:spPr>
        <p:txBody>
          <a:bodyPr wrap="square" rtlCol="0">
            <a:spAutoFit/>
          </a:bodyPr>
          <a:lstStyle/>
          <a:p>
            <a:pPr algn="ctr"/>
            <a:r>
              <a:rPr lang="en-IE" sz="1600" b="1" dirty="0"/>
              <a:t>23%</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543412" y="5304384"/>
            <a:ext cx="892098" cy="338554"/>
          </a:xfrm>
          <a:prstGeom prst="rect">
            <a:avLst/>
          </a:prstGeom>
          <a:noFill/>
        </p:spPr>
        <p:txBody>
          <a:bodyPr wrap="square" rtlCol="0">
            <a:spAutoFit/>
          </a:bodyPr>
          <a:lstStyle/>
          <a:p>
            <a:pPr algn="ctr"/>
            <a:r>
              <a:rPr lang="en-IE" sz="1600" b="1" dirty="0"/>
              <a:t>7%</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84759"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GB" sz="1800" dirty="0">
                <a:solidFill>
                  <a:schemeClr val="tx1"/>
                </a:solidFill>
                <a:effectLst/>
                <a:latin typeface="Calibri" panose="020F0502020204030204" pitchFamily="34" charset="0"/>
                <a:ea typeface="Calibri" panose="020F0502020204030204" pitchFamily="34" charset="0"/>
              </a:rPr>
              <a:t>I </a:t>
            </a:r>
            <a:r>
              <a:rPr lang="en-IE" sz="1800" kern="0" dirty="0">
                <a:solidFill>
                  <a:schemeClr val="tx1"/>
                </a:solidFill>
                <a:effectLst/>
                <a:latin typeface="Calibri" panose="020F0502020204030204" pitchFamily="34" charset="0"/>
                <a:ea typeface="Times New Roman" panose="02020603050405020304" pitchFamily="18" charset="0"/>
              </a:rPr>
              <a:t>prefer not to think or talk about palliative care</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40%</a:t>
            </a:r>
            <a:endParaRPr lang="en-IE" dirty="0"/>
          </a:p>
        </p:txBody>
      </p:sp>
      <p:sp>
        <p:nvSpPr>
          <p:cNvPr id="7" name="Right Brace 6">
            <a:extLst>
              <a:ext uri="{FF2B5EF4-FFF2-40B4-BE49-F238E27FC236}">
                <a16:creationId xmlns:a16="http://schemas.microsoft.com/office/drawing/2014/main" id="{70EA942A-3E41-1F83-5956-D3E4AF4C0FA6}"/>
              </a:ext>
            </a:extLst>
          </p:cNvPr>
          <p:cNvSpPr/>
          <p:nvPr/>
        </p:nvSpPr>
        <p:spPr>
          <a:xfrm>
            <a:off x="9793814" y="2250152"/>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2" name="TextBox 11">
            <a:extLst>
              <a:ext uri="{FF2B5EF4-FFF2-40B4-BE49-F238E27FC236}">
                <a16:creationId xmlns:a16="http://schemas.microsoft.com/office/drawing/2014/main" id="{779FFE62-6ED3-F8B3-530B-2A6D75B157A0}"/>
              </a:ext>
            </a:extLst>
          </p:cNvPr>
          <p:cNvSpPr txBox="1"/>
          <p:nvPr/>
        </p:nvSpPr>
        <p:spPr>
          <a:xfrm>
            <a:off x="9841524" y="2528448"/>
            <a:ext cx="583814" cy="369332"/>
          </a:xfrm>
          <a:prstGeom prst="rect">
            <a:avLst/>
          </a:prstGeom>
          <a:noFill/>
        </p:spPr>
        <p:txBody>
          <a:bodyPr wrap="none" rtlCol="0">
            <a:spAutoFit/>
          </a:bodyPr>
          <a:lstStyle/>
          <a:p>
            <a:r>
              <a:rPr lang="en-US" dirty="0"/>
              <a:t>40%</a:t>
            </a:r>
            <a:endParaRPr lang="en-IE" dirty="0"/>
          </a:p>
        </p:txBody>
      </p:sp>
      <p:sp>
        <p:nvSpPr>
          <p:cNvPr id="13" name="Right Brace 12">
            <a:extLst>
              <a:ext uri="{FF2B5EF4-FFF2-40B4-BE49-F238E27FC236}">
                <a16:creationId xmlns:a16="http://schemas.microsoft.com/office/drawing/2014/main" id="{3E861C05-E52D-AB29-758B-7F1A79B41652}"/>
              </a:ext>
            </a:extLst>
          </p:cNvPr>
          <p:cNvSpPr/>
          <p:nvPr/>
        </p:nvSpPr>
        <p:spPr>
          <a:xfrm>
            <a:off x="11628648" y="2250152"/>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4" name="TextBox 13">
            <a:extLst>
              <a:ext uri="{FF2B5EF4-FFF2-40B4-BE49-F238E27FC236}">
                <a16:creationId xmlns:a16="http://schemas.microsoft.com/office/drawing/2014/main" id="{9C9C519A-5331-65B6-3DE2-3FEF5A5CAD14}"/>
              </a:ext>
            </a:extLst>
          </p:cNvPr>
          <p:cNvSpPr txBox="1"/>
          <p:nvPr/>
        </p:nvSpPr>
        <p:spPr>
          <a:xfrm>
            <a:off x="11676358" y="2528448"/>
            <a:ext cx="583814" cy="369332"/>
          </a:xfrm>
          <a:prstGeom prst="rect">
            <a:avLst/>
          </a:prstGeom>
          <a:noFill/>
        </p:spPr>
        <p:txBody>
          <a:bodyPr wrap="none" rtlCol="0">
            <a:spAutoFit/>
          </a:bodyPr>
          <a:lstStyle/>
          <a:p>
            <a:r>
              <a:rPr lang="en-US" dirty="0"/>
              <a:t>40%</a:t>
            </a:r>
            <a:endParaRPr lang="en-IE" dirty="0"/>
          </a:p>
        </p:txBody>
      </p:sp>
    </p:spTree>
    <p:extLst>
      <p:ext uri="{BB962C8B-B14F-4D97-AF65-F5344CB8AC3E}">
        <p14:creationId xmlns:p14="http://schemas.microsoft.com/office/powerpoint/2010/main" val="45782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Over 2 in 3 adults think that palliative care may be suitable for a number of years. 72% of adults from ROI agree and 65% of adults from NI agree.</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2490725059"/>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23%</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49%</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21%</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7%</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0%</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531623"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573085" y="2145049"/>
            <a:ext cx="892098" cy="338554"/>
          </a:xfrm>
          <a:prstGeom prst="rect">
            <a:avLst/>
          </a:prstGeom>
          <a:noFill/>
        </p:spPr>
        <p:txBody>
          <a:bodyPr wrap="square" rtlCol="0">
            <a:spAutoFit/>
          </a:bodyPr>
          <a:lstStyle/>
          <a:p>
            <a:pPr algn="ctr"/>
            <a:r>
              <a:rPr lang="en-IE" sz="1600" b="1" dirty="0"/>
              <a:t>19%</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573085" y="2948943"/>
            <a:ext cx="892098" cy="338554"/>
          </a:xfrm>
          <a:prstGeom prst="rect">
            <a:avLst/>
          </a:prstGeom>
          <a:noFill/>
        </p:spPr>
        <p:txBody>
          <a:bodyPr wrap="square" rtlCol="0">
            <a:spAutoFit/>
          </a:bodyPr>
          <a:lstStyle/>
          <a:p>
            <a:pPr algn="ctr"/>
            <a:r>
              <a:rPr lang="en-IE" sz="1600" b="1" dirty="0"/>
              <a:t>46%</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573085" y="3764045"/>
            <a:ext cx="892098" cy="338554"/>
          </a:xfrm>
          <a:prstGeom prst="rect">
            <a:avLst/>
          </a:prstGeom>
          <a:noFill/>
        </p:spPr>
        <p:txBody>
          <a:bodyPr wrap="square" rtlCol="0">
            <a:spAutoFit/>
          </a:bodyPr>
          <a:lstStyle/>
          <a:p>
            <a:pPr algn="ctr"/>
            <a:r>
              <a:rPr lang="en-IE" sz="1600" b="1" dirty="0"/>
              <a:t>25%</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573085" y="4551470"/>
            <a:ext cx="892098" cy="338554"/>
          </a:xfrm>
          <a:prstGeom prst="rect">
            <a:avLst/>
          </a:prstGeom>
          <a:noFill/>
        </p:spPr>
        <p:txBody>
          <a:bodyPr wrap="square" rtlCol="0">
            <a:spAutoFit/>
          </a:bodyPr>
          <a:lstStyle/>
          <a:p>
            <a:pPr algn="ctr"/>
            <a:r>
              <a:rPr lang="en-IE" sz="1600" b="1" dirty="0"/>
              <a:t>9%</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557129" y="5304384"/>
            <a:ext cx="892098" cy="338554"/>
          </a:xfrm>
          <a:prstGeom prst="rect">
            <a:avLst/>
          </a:prstGeom>
          <a:noFill/>
        </p:spPr>
        <p:txBody>
          <a:bodyPr wrap="square" rtlCol="0">
            <a:spAutoFit/>
          </a:bodyPr>
          <a:lstStyle/>
          <a:p>
            <a:pPr algn="ctr"/>
            <a:r>
              <a:rPr lang="en-IE" sz="1600" b="1" dirty="0"/>
              <a:t>1%</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98476"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IE" sz="1800" dirty="0">
                <a:solidFill>
                  <a:schemeClr val="tx1"/>
                </a:solidFill>
                <a:effectLst/>
                <a:latin typeface="Calibri" panose="020F0502020204030204" pitchFamily="34" charset="0"/>
                <a:ea typeface="Calibri" panose="020F0502020204030204" pitchFamily="34" charset="0"/>
              </a:rPr>
              <a:t>Palliative </a:t>
            </a:r>
            <a:r>
              <a:rPr lang="en-IE" sz="1800" dirty="0">
                <a:solidFill>
                  <a:schemeClr val="tx1"/>
                </a:solidFill>
                <a:effectLst/>
                <a:latin typeface="Calibri" panose="020F0502020204030204" pitchFamily="34" charset="0"/>
                <a:ea typeface="Times New Roman" panose="02020603050405020304" pitchFamily="18" charset="0"/>
              </a:rPr>
              <a:t>care may be suitable for a number of years</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69%</a:t>
            </a:r>
            <a:endParaRPr lang="en-IE" dirty="0"/>
          </a:p>
        </p:txBody>
      </p:sp>
      <p:sp>
        <p:nvSpPr>
          <p:cNvPr id="6" name="Right Brace 5">
            <a:extLst>
              <a:ext uri="{FF2B5EF4-FFF2-40B4-BE49-F238E27FC236}">
                <a16:creationId xmlns:a16="http://schemas.microsoft.com/office/drawing/2014/main" id="{7EED43EA-A86F-88C1-F3BF-5FCCEB581B00}"/>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3B1687F0-26D0-C96C-1635-B063C54E2144}"/>
              </a:ext>
            </a:extLst>
          </p:cNvPr>
          <p:cNvSpPr txBox="1"/>
          <p:nvPr/>
        </p:nvSpPr>
        <p:spPr>
          <a:xfrm>
            <a:off x="9778925" y="2528515"/>
            <a:ext cx="583814" cy="369332"/>
          </a:xfrm>
          <a:prstGeom prst="rect">
            <a:avLst/>
          </a:prstGeom>
          <a:noFill/>
        </p:spPr>
        <p:txBody>
          <a:bodyPr wrap="none" rtlCol="0">
            <a:spAutoFit/>
          </a:bodyPr>
          <a:lstStyle/>
          <a:p>
            <a:r>
              <a:rPr lang="en-US" dirty="0"/>
              <a:t>72%</a:t>
            </a:r>
            <a:endParaRPr lang="en-IE" dirty="0"/>
          </a:p>
        </p:txBody>
      </p:sp>
      <p:sp>
        <p:nvSpPr>
          <p:cNvPr id="12" name="Right Brace 11">
            <a:extLst>
              <a:ext uri="{FF2B5EF4-FFF2-40B4-BE49-F238E27FC236}">
                <a16:creationId xmlns:a16="http://schemas.microsoft.com/office/drawing/2014/main" id="{FE6CB191-DBE0-8D24-1BC0-45680FA35072}"/>
              </a:ext>
            </a:extLst>
          </p:cNvPr>
          <p:cNvSpPr/>
          <p:nvPr/>
        </p:nvSpPr>
        <p:spPr>
          <a:xfrm>
            <a:off x="11592998"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CF9B5009-4084-514A-B277-60C2862ADC20}"/>
              </a:ext>
            </a:extLst>
          </p:cNvPr>
          <p:cNvSpPr txBox="1"/>
          <p:nvPr/>
        </p:nvSpPr>
        <p:spPr>
          <a:xfrm>
            <a:off x="11640708" y="2528515"/>
            <a:ext cx="583814" cy="369332"/>
          </a:xfrm>
          <a:prstGeom prst="rect">
            <a:avLst/>
          </a:prstGeom>
          <a:noFill/>
        </p:spPr>
        <p:txBody>
          <a:bodyPr wrap="none" rtlCol="0">
            <a:spAutoFit/>
          </a:bodyPr>
          <a:lstStyle/>
          <a:p>
            <a:r>
              <a:rPr lang="en-US" dirty="0"/>
              <a:t>65%</a:t>
            </a:r>
            <a:endParaRPr lang="en-IE" dirty="0"/>
          </a:p>
        </p:txBody>
      </p:sp>
    </p:spTree>
    <p:extLst>
      <p:ext uri="{BB962C8B-B14F-4D97-AF65-F5344CB8AC3E}">
        <p14:creationId xmlns:p14="http://schemas.microsoft.com/office/powerpoint/2010/main" val="1835126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67C933A-338E-459D-A66E-5EAACEC71CF7}"/>
              </a:ext>
            </a:extLst>
          </p:cNvPr>
          <p:cNvSpPr txBox="1"/>
          <p:nvPr/>
        </p:nvSpPr>
        <p:spPr>
          <a:xfrm>
            <a:off x="0" y="6438039"/>
            <a:ext cx="9827581" cy="276999"/>
          </a:xfrm>
          <a:prstGeom prst="rect">
            <a:avLst/>
          </a:prstGeom>
          <a:noFill/>
        </p:spPr>
        <p:txBody>
          <a:bodyPr wrap="square" rtlCol="0">
            <a:spAutoFit/>
          </a:bodyPr>
          <a:lstStyle/>
          <a:p>
            <a:r>
              <a:rPr lang="en-IE" sz="1200" i="1" dirty="0">
                <a:solidFill>
                  <a:schemeClr val="accent3">
                    <a:lumMod val="50000"/>
                  </a:schemeClr>
                </a:solidFill>
              </a:rPr>
              <a:t>Q: Please state how much you agree or disagree with each of the following statements: (Single Grid n=1,502)</a:t>
            </a:r>
          </a:p>
        </p:txBody>
      </p:sp>
      <p:sp>
        <p:nvSpPr>
          <p:cNvPr id="21" name="Text Placeholder 1">
            <a:extLst>
              <a:ext uri="{FF2B5EF4-FFF2-40B4-BE49-F238E27FC236}">
                <a16:creationId xmlns:a16="http://schemas.microsoft.com/office/drawing/2014/main" id="{2FBE7AD5-A2D8-4DF0-AD1C-F3F0C275C70C}"/>
              </a:ext>
            </a:extLst>
          </p:cNvPr>
          <p:cNvSpPr txBox="1">
            <a:spLocks/>
          </p:cNvSpPr>
          <p:nvPr/>
        </p:nvSpPr>
        <p:spPr>
          <a:xfrm>
            <a:off x="0" y="189357"/>
            <a:ext cx="10508489" cy="6034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1800" dirty="0"/>
              <a:t>The majority (77%) of adults agree that palliative care </a:t>
            </a:r>
            <a:r>
              <a:rPr lang="en-US" sz="1800" dirty="0"/>
              <a:t>supports family, friends and carers during an illness and afterwards</a:t>
            </a:r>
            <a:r>
              <a:rPr lang="en-IE" sz="1800" dirty="0"/>
              <a:t>.</a:t>
            </a:r>
          </a:p>
        </p:txBody>
      </p:sp>
      <p:graphicFrame>
        <p:nvGraphicFramePr>
          <p:cNvPr id="5" name="Chart 4">
            <a:extLst>
              <a:ext uri="{FF2B5EF4-FFF2-40B4-BE49-F238E27FC236}">
                <a16:creationId xmlns:a16="http://schemas.microsoft.com/office/drawing/2014/main" id="{44778120-2D9E-4FE6-8A03-38CFAD9EAD52}"/>
              </a:ext>
            </a:extLst>
          </p:cNvPr>
          <p:cNvGraphicFramePr/>
          <p:nvPr>
            <p:extLst>
              <p:ext uri="{D42A27DB-BD31-4B8C-83A1-F6EECF244321}">
                <p14:modId xmlns:p14="http://schemas.microsoft.com/office/powerpoint/2010/main" val="2327306614"/>
              </p:ext>
            </p:extLst>
          </p:nvPr>
        </p:nvGraphicFramePr>
        <p:xfrm>
          <a:off x="-1061884" y="1952535"/>
          <a:ext cx="8769350" cy="42979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E800034-C7A8-46C6-8D5D-8B06661B0EAA}"/>
              </a:ext>
            </a:extLst>
          </p:cNvPr>
          <p:cNvSpPr txBox="1"/>
          <p:nvPr/>
        </p:nvSpPr>
        <p:spPr>
          <a:xfrm>
            <a:off x="182459" y="2150738"/>
            <a:ext cx="1717565" cy="338554"/>
          </a:xfrm>
          <a:prstGeom prst="rect">
            <a:avLst/>
          </a:prstGeom>
          <a:noFill/>
        </p:spPr>
        <p:txBody>
          <a:bodyPr wrap="square" rtlCol="0">
            <a:spAutoFit/>
          </a:bodyPr>
          <a:lstStyle/>
          <a:p>
            <a:pPr algn="r"/>
            <a:r>
              <a:rPr lang="en-IE" sz="1600" dirty="0"/>
              <a:t>Strongly Agree</a:t>
            </a:r>
          </a:p>
        </p:txBody>
      </p:sp>
      <p:sp>
        <p:nvSpPr>
          <p:cNvPr id="8" name="TextBox 7">
            <a:extLst>
              <a:ext uri="{FF2B5EF4-FFF2-40B4-BE49-F238E27FC236}">
                <a16:creationId xmlns:a16="http://schemas.microsoft.com/office/drawing/2014/main" id="{CCEA7D3C-6551-4771-916D-C5A9A6851AB4}"/>
              </a:ext>
            </a:extLst>
          </p:cNvPr>
          <p:cNvSpPr txBox="1"/>
          <p:nvPr/>
        </p:nvSpPr>
        <p:spPr>
          <a:xfrm>
            <a:off x="182459" y="2976525"/>
            <a:ext cx="1717565" cy="338554"/>
          </a:xfrm>
          <a:prstGeom prst="rect">
            <a:avLst/>
          </a:prstGeom>
          <a:noFill/>
        </p:spPr>
        <p:txBody>
          <a:bodyPr wrap="square" rtlCol="0">
            <a:spAutoFit/>
          </a:bodyPr>
          <a:lstStyle/>
          <a:p>
            <a:pPr algn="r"/>
            <a:r>
              <a:rPr lang="en-IE" sz="1600" dirty="0"/>
              <a:t>Agree</a:t>
            </a:r>
          </a:p>
        </p:txBody>
      </p:sp>
      <p:sp>
        <p:nvSpPr>
          <p:cNvPr id="9" name="TextBox 8">
            <a:extLst>
              <a:ext uri="{FF2B5EF4-FFF2-40B4-BE49-F238E27FC236}">
                <a16:creationId xmlns:a16="http://schemas.microsoft.com/office/drawing/2014/main" id="{FE09EE72-ECFF-4F04-96D5-8C2A322FCD13}"/>
              </a:ext>
            </a:extLst>
          </p:cNvPr>
          <p:cNvSpPr txBox="1"/>
          <p:nvPr/>
        </p:nvSpPr>
        <p:spPr>
          <a:xfrm>
            <a:off x="182459" y="3588531"/>
            <a:ext cx="1717565" cy="584775"/>
          </a:xfrm>
          <a:prstGeom prst="rect">
            <a:avLst/>
          </a:prstGeom>
          <a:noFill/>
        </p:spPr>
        <p:txBody>
          <a:bodyPr wrap="square" rtlCol="0">
            <a:spAutoFit/>
          </a:bodyPr>
          <a:lstStyle/>
          <a:p>
            <a:pPr algn="r"/>
            <a:r>
              <a:rPr lang="en-IE" sz="1600" dirty="0"/>
              <a:t>Neither Agree/Disagree</a:t>
            </a:r>
          </a:p>
        </p:txBody>
      </p:sp>
      <p:sp>
        <p:nvSpPr>
          <p:cNvPr id="10" name="TextBox 9">
            <a:extLst>
              <a:ext uri="{FF2B5EF4-FFF2-40B4-BE49-F238E27FC236}">
                <a16:creationId xmlns:a16="http://schemas.microsoft.com/office/drawing/2014/main" id="{9A9CDC92-9AD1-4770-A85E-2D645DBFDF1D}"/>
              </a:ext>
            </a:extLst>
          </p:cNvPr>
          <p:cNvSpPr txBox="1"/>
          <p:nvPr/>
        </p:nvSpPr>
        <p:spPr>
          <a:xfrm>
            <a:off x="182458" y="4613133"/>
            <a:ext cx="1717565" cy="338554"/>
          </a:xfrm>
          <a:prstGeom prst="rect">
            <a:avLst/>
          </a:prstGeom>
          <a:noFill/>
        </p:spPr>
        <p:txBody>
          <a:bodyPr wrap="square" rtlCol="0">
            <a:spAutoFit/>
          </a:bodyPr>
          <a:lstStyle/>
          <a:p>
            <a:pPr algn="r"/>
            <a:r>
              <a:rPr lang="en-IE" sz="1600" dirty="0"/>
              <a:t>Disagree</a:t>
            </a:r>
          </a:p>
        </p:txBody>
      </p:sp>
      <p:sp>
        <p:nvSpPr>
          <p:cNvPr id="11" name="TextBox 10">
            <a:extLst>
              <a:ext uri="{FF2B5EF4-FFF2-40B4-BE49-F238E27FC236}">
                <a16:creationId xmlns:a16="http://schemas.microsoft.com/office/drawing/2014/main" id="{C9B376B6-8CD8-47FB-8D0A-AF3323F9FB85}"/>
              </a:ext>
            </a:extLst>
          </p:cNvPr>
          <p:cNvSpPr txBox="1"/>
          <p:nvPr/>
        </p:nvSpPr>
        <p:spPr>
          <a:xfrm>
            <a:off x="182458" y="5382321"/>
            <a:ext cx="1717565" cy="338554"/>
          </a:xfrm>
          <a:prstGeom prst="rect">
            <a:avLst/>
          </a:prstGeom>
          <a:noFill/>
        </p:spPr>
        <p:txBody>
          <a:bodyPr wrap="square" rtlCol="0">
            <a:spAutoFit/>
          </a:bodyPr>
          <a:lstStyle/>
          <a:p>
            <a:pPr algn="r"/>
            <a:r>
              <a:rPr lang="en-IE" sz="1600" dirty="0"/>
              <a:t>Strongly Disagree</a:t>
            </a:r>
          </a:p>
        </p:txBody>
      </p:sp>
      <p:sp>
        <p:nvSpPr>
          <p:cNvPr id="58" name="Rectangle: Rounded Corners 57">
            <a:extLst>
              <a:ext uri="{FF2B5EF4-FFF2-40B4-BE49-F238E27FC236}">
                <a16:creationId xmlns:a16="http://schemas.microsoft.com/office/drawing/2014/main" id="{F48582A3-6666-4255-B7B5-1D35B06936BA}"/>
              </a:ext>
            </a:extLst>
          </p:cNvPr>
          <p:cNvSpPr/>
          <p:nvPr/>
        </p:nvSpPr>
        <p:spPr>
          <a:xfrm>
            <a:off x="8706999"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0" name="TextBox 59">
            <a:extLst>
              <a:ext uri="{FF2B5EF4-FFF2-40B4-BE49-F238E27FC236}">
                <a16:creationId xmlns:a16="http://schemas.microsoft.com/office/drawing/2014/main" id="{CD26C81D-50DF-46FB-8817-700240C836F6}"/>
              </a:ext>
            </a:extLst>
          </p:cNvPr>
          <p:cNvSpPr txBox="1"/>
          <p:nvPr/>
        </p:nvSpPr>
        <p:spPr>
          <a:xfrm>
            <a:off x="8648346" y="1701056"/>
            <a:ext cx="1009404" cy="338554"/>
          </a:xfrm>
          <a:prstGeom prst="rect">
            <a:avLst/>
          </a:prstGeom>
          <a:noFill/>
        </p:spPr>
        <p:txBody>
          <a:bodyPr wrap="square" rtlCol="0">
            <a:spAutoFit/>
          </a:bodyPr>
          <a:lstStyle/>
          <a:p>
            <a:pPr algn="ctr"/>
            <a:r>
              <a:rPr lang="en-IE" sz="1600" b="1" dirty="0"/>
              <a:t>ROI</a:t>
            </a:r>
          </a:p>
        </p:txBody>
      </p:sp>
      <p:sp>
        <p:nvSpPr>
          <p:cNvPr id="62" name="TextBox 61">
            <a:extLst>
              <a:ext uri="{FF2B5EF4-FFF2-40B4-BE49-F238E27FC236}">
                <a16:creationId xmlns:a16="http://schemas.microsoft.com/office/drawing/2014/main" id="{467325DB-B721-49D7-9A65-E17A26EC6749}"/>
              </a:ext>
            </a:extLst>
          </p:cNvPr>
          <p:cNvSpPr txBox="1"/>
          <p:nvPr/>
        </p:nvSpPr>
        <p:spPr>
          <a:xfrm>
            <a:off x="8706999" y="2183934"/>
            <a:ext cx="892098" cy="338554"/>
          </a:xfrm>
          <a:prstGeom prst="rect">
            <a:avLst/>
          </a:prstGeom>
          <a:noFill/>
        </p:spPr>
        <p:txBody>
          <a:bodyPr wrap="square" rtlCol="0">
            <a:spAutoFit/>
          </a:bodyPr>
          <a:lstStyle/>
          <a:p>
            <a:pPr algn="ctr"/>
            <a:r>
              <a:rPr lang="en-IE" sz="1600" b="1" dirty="0"/>
              <a:t>32%</a:t>
            </a:r>
          </a:p>
        </p:txBody>
      </p:sp>
      <p:sp>
        <p:nvSpPr>
          <p:cNvPr id="64" name="TextBox 63">
            <a:extLst>
              <a:ext uri="{FF2B5EF4-FFF2-40B4-BE49-F238E27FC236}">
                <a16:creationId xmlns:a16="http://schemas.microsoft.com/office/drawing/2014/main" id="{E076EE62-725C-4645-9CA2-8E74E4DEE158}"/>
              </a:ext>
            </a:extLst>
          </p:cNvPr>
          <p:cNvSpPr txBox="1"/>
          <p:nvPr/>
        </p:nvSpPr>
        <p:spPr>
          <a:xfrm>
            <a:off x="8706999" y="2987828"/>
            <a:ext cx="892098" cy="338554"/>
          </a:xfrm>
          <a:prstGeom prst="rect">
            <a:avLst/>
          </a:prstGeom>
          <a:noFill/>
        </p:spPr>
        <p:txBody>
          <a:bodyPr wrap="square" rtlCol="0">
            <a:spAutoFit/>
          </a:bodyPr>
          <a:lstStyle/>
          <a:p>
            <a:pPr algn="ctr"/>
            <a:r>
              <a:rPr lang="en-IE" sz="1600" b="1" dirty="0"/>
              <a:t>45%</a:t>
            </a:r>
          </a:p>
        </p:txBody>
      </p:sp>
      <p:sp>
        <p:nvSpPr>
          <p:cNvPr id="66" name="TextBox 65">
            <a:extLst>
              <a:ext uri="{FF2B5EF4-FFF2-40B4-BE49-F238E27FC236}">
                <a16:creationId xmlns:a16="http://schemas.microsoft.com/office/drawing/2014/main" id="{43A40A1A-6E18-4568-90AE-20A1E14E57E1}"/>
              </a:ext>
            </a:extLst>
          </p:cNvPr>
          <p:cNvSpPr txBox="1"/>
          <p:nvPr/>
        </p:nvSpPr>
        <p:spPr>
          <a:xfrm>
            <a:off x="8706999" y="3802930"/>
            <a:ext cx="892098" cy="338554"/>
          </a:xfrm>
          <a:prstGeom prst="rect">
            <a:avLst/>
          </a:prstGeom>
          <a:noFill/>
        </p:spPr>
        <p:txBody>
          <a:bodyPr wrap="square" rtlCol="0">
            <a:spAutoFit/>
          </a:bodyPr>
          <a:lstStyle/>
          <a:p>
            <a:pPr algn="ctr"/>
            <a:r>
              <a:rPr lang="en-IE" sz="1600" b="1" dirty="0"/>
              <a:t>20%</a:t>
            </a:r>
          </a:p>
        </p:txBody>
      </p:sp>
      <p:sp>
        <p:nvSpPr>
          <p:cNvPr id="68" name="TextBox 67">
            <a:extLst>
              <a:ext uri="{FF2B5EF4-FFF2-40B4-BE49-F238E27FC236}">
                <a16:creationId xmlns:a16="http://schemas.microsoft.com/office/drawing/2014/main" id="{7355E1B5-CB8F-4651-990C-D20473E102A7}"/>
              </a:ext>
            </a:extLst>
          </p:cNvPr>
          <p:cNvSpPr txBox="1"/>
          <p:nvPr/>
        </p:nvSpPr>
        <p:spPr>
          <a:xfrm>
            <a:off x="8706999" y="4590355"/>
            <a:ext cx="892098" cy="338554"/>
          </a:xfrm>
          <a:prstGeom prst="rect">
            <a:avLst/>
          </a:prstGeom>
          <a:noFill/>
        </p:spPr>
        <p:txBody>
          <a:bodyPr wrap="square" rtlCol="0">
            <a:spAutoFit/>
          </a:bodyPr>
          <a:lstStyle/>
          <a:p>
            <a:pPr algn="ctr"/>
            <a:r>
              <a:rPr lang="en-IE" sz="1600" b="1" dirty="0"/>
              <a:t>2%</a:t>
            </a:r>
          </a:p>
        </p:txBody>
      </p:sp>
      <p:sp>
        <p:nvSpPr>
          <p:cNvPr id="70" name="TextBox 69">
            <a:extLst>
              <a:ext uri="{FF2B5EF4-FFF2-40B4-BE49-F238E27FC236}">
                <a16:creationId xmlns:a16="http://schemas.microsoft.com/office/drawing/2014/main" id="{382DA588-2AAB-4F63-A10D-02B1844E5ACE}"/>
              </a:ext>
            </a:extLst>
          </p:cNvPr>
          <p:cNvSpPr txBox="1"/>
          <p:nvPr/>
        </p:nvSpPr>
        <p:spPr>
          <a:xfrm>
            <a:off x="8691043" y="5343269"/>
            <a:ext cx="892098" cy="338554"/>
          </a:xfrm>
          <a:prstGeom prst="rect">
            <a:avLst/>
          </a:prstGeom>
          <a:noFill/>
        </p:spPr>
        <p:txBody>
          <a:bodyPr wrap="square" rtlCol="0">
            <a:spAutoFit/>
          </a:bodyPr>
          <a:lstStyle/>
          <a:p>
            <a:pPr algn="ctr"/>
            <a:r>
              <a:rPr lang="en-IE" sz="1600" b="1" dirty="0"/>
              <a:t>1%</a:t>
            </a:r>
          </a:p>
        </p:txBody>
      </p:sp>
      <p:sp>
        <p:nvSpPr>
          <p:cNvPr id="72" name="Rectangle: Rounded Corners 71">
            <a:extLst>
              <a:ext uri="{FF2B5EF4-FFF2-40B4-BE49-F238E27FC236}">
                <a16:creationId xmlns:a16="http://schemas.microsoft.com/office/drawing/2014/main" id="{FA3F2E6F-71F7-4D3D-9CB1-1A93DF686CBC}"/>
              </a:ext>
            </a:extLst>
          </p:cNvPr>
          <p:cNvSpPr/>
          <p:nvPr/>
        </p:nvSpPr>
        <p:spPr>
          <a:xfrm>
            <a:off x="10499863" y="1656493"/>
            <a:ext cx="892098" cy="4201597"/>
          </a:xfrm>
          <a:prstGeom prst="roundRect">
            <a:avLst/>
          </a:prstGeom>
          <a:noFill/>
          <a:ln w="12700">
            <a:solidFill>
              <a:srgbClr val="C9C9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3" name="TextBox 72">
            <a:extLst>
              <a:ext uri="{FF2B5EF4-FFF2-40B4-BE49-F238E27FC236}">
                <a16:creationId xmlns:a16="http://schemas.microsoft.com/office/drawing/2014/main" id="{DD66254D-315D-4D70-AA24-474BDE7C4A23}"/>
              </a:ext>
            </a:extLst>
          </p:cNvPr>
          <p:cNvSpPr txBox="1"/>
          <p:nvPr/>
        </p:nvSpPr>
        <p:spPr>
          <a:xfrm>
            <a:off x="10541325" y="2145049"/>
            <a:ext cx="892098" cy="338554"/>
          </a:xfrm>
          <a:prstGeom prst="rect">
            <a:avLst/>
          </a:prstGeom>
          <a:noFill/>
        </p:spPr>
        <p:txBody>
          <a:bodyPr wrap="square" rtlCol="0">
            <a:spAutoFit/>
          </a:bodyPr>
          <a:lstStyle/>
          <a:p>
            <a:pPr algn="ctr"/>
            <a:r>
              <a:rPr lang="en-IE" sz="1600" b="1" dirty="0"/>
              <a:t>32%</a:t>
            </a:r>
          </a:p>
        </p:txBody>
      </p:sp>
      <p:sp>
        <p:nvSpPr>
          <p:cNvPr id="74" name="TextBox 73">
            <a:extLst>
              <a:ext uri="{FF2B5EF4-FFF2-40B4-BE49-F238E27FC236}">
                <a16:creationId xmlns:a16="http://schemas.microsoft.com/office/drawing/2014/main" id="{A6F6650B-DA31-45EA-BFA7-56F14214BA9E}"/>
              </a:ext>
            </a:extLst>
          </p:cNvPr>
          <p:cNvSpPr txBox="1"/>
          <p:nvPr/>
        </p:nvSpPr>
        <p:spPr>
          <a:xfrm>
            <a:off x="10541325" y="2948943"/>
            <a:ext cx="892098" cy="338554"/>
          </a:xfrm>
          <a:prstGeom prst="rect">
            <a:avLst/>
          </a:prstGeom>
          <a:noFill/>
        </p:spPr>
        <p:txBody>
          <a:bodyPr wrap="square" rtlCol="0">
            <a:spAutoFit/>
          </a:bodyPr>
          <a:lstStyle/>
          <a:p>
            <a:pPr algn="ctr"/>
            <a:r>
              <a:rPr lang="en-IE" sz="1600" b="1" dirty="0"/>
              <a:t>45%</a:t>
            </a:r>
          </a:p>
        </p:txBody>
      </p:sp>
      <p:sp>
        <p:nvSpPr>
          <p:cNvPr id="75" name="TextBox 74">
            <a:extLst>
              <a:ext uri="{FF2B5EF4-FFF2-40B4-BE49-F238E27FC236}">
                <a16:creationId xmlns:a16="http://schemas.microsoft.com/office/drawing/2014/main" id="{97D2A6ED-CE48-407D-83D3-323691880CD3}"/>
              </a:ext>
            </a:extLst>
          </p:cNvPr>
          <p:cNvSpPr txBox="1"/>
          <p:nvPr/>
        </p:nvSpPr>
        <p:spPr>
          <a:xfrm>
            <a:off x="10541325" y="3764045"/>
            <a:ext cx="892098" cy="338554"/>
          </a:xfrm>
          <a:prstGeom prst="rect">
            <a:avLst/>
          </a:prstGeom>
          <a:noFill/>
        </p:spPr>
        <p:txBody>
          <a:bodyPr wrap="square" rtlCol="0">
            <a:spAutoFit/>
          </a:bodyPr>
          <a:lstStyle/>
          <a:p>
            <a:pPr algn="ctr"/>
            <a:r>
              <a:rPr lang="en-IE" sz="1600" b="1" dirty="0"/>
              <a:t>18%</a:t>
            </a:r>
          </a:p>
        </p:txBody>
      </p:sp>
      <p:sp>
        <p:nvSpPr>
          <p:cNvPr id="76" name="TextBox 75">
            <a:extLst>
              <a:ext uri="{FF2B5EF4-FFF2-40B4-BE49-F238E27FC236}">
                <a16:creationId xmlns:a16="http://schemas.microsoft.com/office/drawing/2014/main" id="{51316D1C-9A5E-48D2-B316-61B5D0A6A63D}"/>
              </a:ext>
            </a:extLst>
          </p:cNvPr>
          <p:cNvSpPr txBox="1"/>
          <p:nvPr/>
        </p:nvSpPr>
        <p:spPr>
          <a:xfrm>
            <a:off x="10541325" y="4551470"/>
            <a:ext cx="892098" cy="338554"/>
          </a:xfrm>
          <a:prstGeom prst="rect">
            <a:avLst/>
          </a:prstGeom>
          <a:noFill/>
        </p:spPr>
        <p:txBody>
          <a:bodyPr wrap="square" rtlCol="0">
            <a:spAutoFit/>
          </a:bodyPr>
          <a:lstStyle/>
          <a:p>
            <a:pPr algn="ctr"/>
            <a:r>
              <a:rPr lang="en-IE" sz="1600" b="1" dirty="0"/>
              <a:t>3%</a:t>
            </a:r>
          </a:p>
        </p:txBody>
      </p:sp>
      <p:sp>
        <p:nvSpPr>
          <p:cNvPr id="77" name="TextBox 76">
            <a:extLst>
              <a:ext uri="{FF2B5EF4-FFF2-40B4-BE49-F238E27FC236}">
                <a16:creationId xmlns:a16="http://schemas.microsoft.com/office/drawing/2014/main" id="{58233B6D-B74C-4B09-B9A7-FF1C9DF5739C}"/>
              </a:ext>
            </a:extLst>
          </p:cNvPr>
          <p:cNvSpPr txBox="1"/>
          <p:nvPr/>
        </p:nvSpPr>
        <p:spPr>
          <a:xfrm>
            <a:off x="10525369" y="5304384"/>
            <a:ext cx="892098" cy="338554"/>
          </a:xfrm>
          <a:prstGeom prst="rect">
            <a:avLst/>
          </a:prstGeom>
          <a:noFill/>
        </p:spPr>
        <p:txBody>
          <a:bodyPr wrap="square" rtlCol="0">
            <a:spAutoFit/>
          </a:bodyPr>
          <a:lstStyle/>
          <a:p>
            <a:pPr algn="ctr"/>
            <a:r>
              <a:rPr lang="en-IE" sz="1600" b="1" dirty="0"/>
              <a:t>2%</a:t>
            </a:r>
          </a:p>
        </p:txBody>
      </p:sp>
      <p:sp>
        <p:nvSpPr>
          <p:cNvPr id="78" name="TextBox 77">
            <a:extLst>
              <a:ext uri="{FF2B5EF4-FFF2-40B4-BE49-F238E27FC236}">
                <a16:creationId xmlns:a16="http://schemas.microsoft.com/office/drawing/2014/main" id="{0C1881B6-02A9-40F3-A8B3-604155DA75B6}"/>
              </a:ext>
            </a:extLst>
          </p:cNvPr>
          <p:cNvSpPr txBox="1"/>
          <p:nvPr/>
        </p:nvSpPr>
        <p:spPr>
          <a:xfrm>
            <a:off x="10466716" y="1689023"/>
            <a:ext cx="1009404" cy="338554"/>
          </a:xfrm>
          <a:prstGeom prst="rect">
            <a:avLst/>
          </a:prstGeom>
          <a:noFill/>
        </p:spPr>
        <p:txBody>
          <a:bodyPr wrap="square" rtlCol="0">
            <a:spAutoFit/>
          </a:bodyPr>
          <a:lstStyle/>
          <a:p>
            <a:pPr algn="ctr"/>
            <a:r>
              <a:rPr lang="en-IE" sz="1600" b="1" dirty="0"/>
              <a:t>NI</a:t>
            </a:r>
          </a:p>
        </p:txBody>
      </p:sp>
      <p:sp>
        <p:nvSpPr>
          <p:cNvPr id="32" name="Rectangle: Rounded Corners 31">
            <a:extLst>
              <a:ext uri="{FF2B5EF4-FFF2-40B4-BE49-F238E27FC236}">
                <a16:creationId xmlns:a16="http://schemas.microsoft.com/office/drawing/2014/main" id="{3E30F6CC-6A70-D9FC-1E57-E6DF743941B5}"/>
              </a:ext>
            </a:extLst>
          </p:cNvPr>
          <p:cNvSpPr/>
          <p:nvPr/>
        </p:nvSpPr>
        <p:spPr>
          <a:xfrm>
            <a:off x="182458" y="1093956"/>
            <a:ext cx="5674878" cy="64220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1800" dirty="0">
                <a:solidFill>
                  <a:schemeClr val="tx1"/>
                </a:solidFill>
              </a:rPr>
              <a:t>‘</a:t>
            </a:r>
            <a:r>
              <a:rPr lang="en-US" dirty="0">
                <a:solidFill>
                  <a:schemeClr val="tx1"/>
                </a:solidFill>
                <a:latin typeface="Calibri" panose="020F0502020204030204" pitchFamily="34" charset="0"/>
                <a:ea typeface="Calibri" panose="020F0502020204030204" pitchFamily="34" charset="0"/>
              </a:rPr>
              <a:t>Palliative care supports family, friends and carers during an illness and afterwards</a:t>
            </a:r>
            <a:r>
              <a:rPr lang="en-GB" sz="1800" dirty="0">
                <a:solidFill>
                  <a:schemeClr val="tx1"/>
                </a:solidFill>
              </a:rPr>
              <a:t>’</a:t>
            </a:r>
            <a:endParaRPr lang="en-IE" dirty="0">
              <a:solidFill>
                <a:schemeClr val="tx1"/>
              </a:solidFill>
            </a:endParaRPr>
          </a:p>
        </p:txBody>
      </p:sp>
      <p:sp>
        <p:nvSpPr>
          <p:cNvPr id="2" name="Right Brace 1">
            <a:extLst>
              <a:ext uri="{FF2B5EF4-FFF2-40B4-BE49-F238E27FC236}">
                <a16:creationId xmlns:a16="http://schemas.microsoft.com/office/drawing/2014/main" id="{857587EB-40F4-2648-13B7-E7EEFC012550}"/>
              </a:ext>
            </a:extLst>
          </p:cNvPr>
          <p:cNvSpPr/>
          <p:nvPr/>
        </p:nvSpPr>
        <p:spPr>
          <a:xfrm>
            <a:off x="7839986"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4" name="TextBox 3">
            <a:extLst>
              <a:ext uri="{FF2B5EF4-FFF2-40B4-BE49-F238E27FC236}">
                <a16:creationId xmlns:a16="http://schemas.microsoft.com/office/drawing/2014/main" id="{506074E9-B741-759C-6E61-4AEDCEFF5DE3}"/>
              </a:ext>
            </a:extLst>
          </p:cNvPr>
          <p:cNvSpPr txBox="1"/>
          <p:nvPr/>
        </p:nvSpPr>
        <p:spPr>
          <a:xfrm>
            <a:off x="7887696" y="2528515"/>
            <a:ext cx="583814" cy="369332"/>
          </a:xfrm>
          <a:prstGeom prst="rect">
            <a:avLst/>
          </a:prstGeom>
          <a:noFill/>
        </p:spPr>
        <p:txBody>
          <a:bodyPr wrap="none" rtlCol="0">
            <a:spAutoFit/>
          </a:bodyPr>
          <a:lstStyle/>
          <a:p>
            <a:r>
              <a:rPr lang="en-US" dirty="0"/>
              <a:t>77%</a:t>
            </a:r>
            <a:endParaRPr lang="en-IE" dirty="0"/>
          </a:p>
        </p:txBody>
      </p:sp>
      <p:sp>
        <p:nvSpPr>
          <p:cNvPr id="6" name="Right Brace 5">
            <a:extLst>
              <a:ext uri="{FF2B5EF4-FFF2-40B4-BE49-F238E27FC236}">
                <a16:creationId xmlns:a16="http://schemas.microsoft.com/office/drawing/2014/main" id="{7A878000-6F19-75E9-DD65-0852BD8495CD}"/>
              </a:ext>
            </a:extLst>
          </p:cNvPr>
          <p:cNvSpPr/>
          <p:nvPr/>
        </p:nvSpPr>
        <p:spPr>
          <a:xfrm>
            <a:off x="9731215"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7" name="TextBox 6">
            <a:extLst>
              <a:ext uri="{FF2B5EF4-FFF2-40B4-BE49-F238E27FC236}">
                <a16:creationId xmlns:a16="http://schemas.microsoft.com/office/drawing/2014/main" id="{96C6A8C6-A561-5158-EA70-E4DA6BDD3592}"/>
              </a:ext>
            </a:extLst>
          </p:cNvPr>
          <p:cNvSpPr txBox="1"/>
          <p:nvPr/>
        </p:nvSpPr>
        <p:spPr>
          <a:xfrm>
            <a:off x="9778925" y="2528515"/>
            <a:ext cx="583814" cy="369332"/>
          </a:xfrm>
          <a:prstGeom prst="rect">
            <a:avLst/>
          </a:prstGeom>
          <a:noFill/>
        </p:spPr>
        <p:txBody>
          <a:bodyPr wrap="none" rtlCol="0">
            <a:spAutoFit/>
          </a:bodyPr>
          <a:lstStyle/>
          <a:p>
            <a:r>
              <a:rPr lang="en-US" dirty="0"/>
              <a:t>77%</a:t>
            </a:r>
            <a:endParaRPr lang="en-IE" dirty="0"/>
          </a:p>
        </p:txBody>
      </p:sp>
      <p:sp>
        <p:nvSpPr>
          <p:cNvPr id="12" name="Right Brace 11">
            <a:extLst>
              <a:ext uri="{FF2B5EF4-FFF2-40B4-BE49-F238E27FC236}">
                <a16:creationId xmlns:a16="http://schemas.microsoft.com/office/drawing/2014/main" id="{B560672C-6A01-5A29-555E-634E6E63E9D2}"/>
              </a:ext>
            </a:extLst>
          </p:cNvPr>
          <p:cNvSpPr/>
          <p:nvPr/>
        </p:nvSpPr>
        <p:spPr>
          <a:xfrm>
            <a:off x="11613591" y="2250219"/>
            <a:ext cx="79513" cy="8834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13" name="TextBox 12">
            <a:extLst>
              <a:ext uri="{FF2B5EF4-FFF2-40B4-BE49-F238E27FC236}">
                <a16:creationId xmlns:a16="http://schemas.microsoft.com/office/drawing/2014/main" id="{C51941B7-36F6-926E-0061-11C380924584}"/>
              </a:ext>
            </a:extLst>
          </p:cNvPr>
          <p:cNvSpPr txBox="1"/>
          <p:nvPr/>
        </p:nvSpPr>
        <p:spPr>
          <a:xfrm>
            <a:off x="11661301" y="2528515"/>
            <a:ext cx="583814" cy="369332"/>
          </a:xfrm>
          <a:prstGeom prst="rect">
            <a:avLst/>
          </a:prstGeom>
          <a:noFill/>
        </p:spPr>
        <p:txBody>
          <a:bodyPr wrap="none" rtlCol="0">
            <a:spAutoFit/>
          </a:bodyPr>
          <a:lstStyle/>
          <a:p>
            <a:r>
              <a:rPr lang="en-US" dirty="0"/>
              <a:t>77%</a:t>
            </a:r>
            <a:endParaRPr lang="en-IE" dirty="0"/>
          </a:p>
        </p:txBody>
      </p:sp>
    </p:spTree>
    <p:extLst>
      <p:ext uri="{BB962C8B-B14F-4D97-AF65-F5344CB8AC3E}">
        <p14:creationId xmlns:p14="http://schemas.microsoft.com/office/powerpoint/2010/main" val="2725347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2578</Words>
  <Application>Microsoft Office PowerPoint</Application>
  <PresentationFormat>Widescreen</PresentationFormat>
  <Paragraphs>737</Paragraphs>
  <Slides>18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Juliette Byrne</dc:creator>
  <cp:lastModifiedBy>Oisin iReach HQ</cp:lastModifiedBy>
  <cp:revision>17</cp:revision>
  <dcterms:created xsi:type="dcterms:W3CDTF">2023-07-24T14:32:06Z</dcterms:created>
  <dcterms:modified xsi:type="dcterms:W3CDTF">2023-07-28T14:54:14Z</dcterms:modified>
</cp:coreProperties>
</file>